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96" r:id="rId2"/>
    <p:sldId id="445" r:id="rId3"/>
    <p:sldId id="297" r:id="rId4"/>
    <p:sldId id="442" r:id="rId5"/>
    <p:sldId id="300" r:id="rId6"/>
    <p:sldId id="372" r:id="rId7"/>
    <p:sldId id="301" r:id="rId8"/>
    <p:sldId id="302" r:id="rId9"/>
    <p:sldId id="303" r:id="rId10"/>
    <p:sldId id="304" r:id="rId11"/>
    <p:sldId id="305" r:id="rId12"/>
    <p:sldId id="414" r:id="rId13"/>
    <p:sldId id="299" r:id="rId14"/>
    <p:sldId id="306" r:id="rId15"/>
    <p:sldId id="307" r:id="rId16"/>
    <p:sldId id="373" r:id="rId17"/>
    <p:sldId id="308" r:id="rId18"/>
    <p:sldId id="309" r:id="rId19"/>
    <p:sldId id="310" r:id="rId20"/>
    <p:sldId id="311" r:id="rId21"/>
    <p:sldId id="313" r:id="rId22"/>
    <p:sldId id="312" r:id="rId23"/>
    <p:sldId id="314" r:id="rId24"/>
    <p:sldId id="315" r:id="rId25"/>
    <p:sldId id="318" r:id="rId26"/>
    <p:sldId id="317" r:id="rId27"/>
    <p:sldId id="375" r:id="rId28"/>
    <p:sldId id="374" r:id="rId29"/>
    <p:sldId id="316" r:id="rId30"/>
    <p:sldId id="376" r:id="rId31"/>
    <p:sldId id="320" r:id="rId32"/>
    <p:sldId id="321" r:id="rId33"/>
    <p:sldId id="322" r:id="rId34"/>
    <p:sldId id="324" r:id="rId35"/>
    <p:sldId id="323" r:id="rId36"/>
    <p:sldId id="377" r:id="rId37"/>
    <p:sldId id="325" r:id="rId38"/>
    <p:sldId id="328" r:id="rId39"/>
    <p:sldId id="329" r:id="rId40"/>
    <p:sldId id="330" r:id="rId41"/>
    <p:sldId id="332" r:id="rId42"/>
    <p:sldId id="378" r:id="rId43"/>
    <p:sldId id="379" r:id="rId44"/>
    <p:sldId id="335" r:id="rId45"/>
    <p:sldId id="336" r:id="rId46"/>
    <p:sldId id="333" r:id="rId47"/>
    <p:sldId id="334" r:id="rId48"/>
    <p:sldId id="380" r:id="rId49"/>
    <p:sldId id="381" r:id="rId50"/>
    <p:sldId id="382" r:id="rId51"/>
    <p:sldId id="383" r:id="rId52"/>
    <p:sldId id="337" r:id="rId53"/>
    <p:sldId id="338" r:id="rId54"/>
    <p:sldId id="339" r:id="rId55"/>
    <p:sldId id="340" r:id="rId56"/>
    <p:sldId id="341" r:id="rId57"/>
    <p:sldId id="384" r:id="rId58"/>
    <p:sldId id="385" r:id="rId59"/>
    <p:sldId id="386" r:id="rId60"/>
    <p:sldId id="387" r:id="rId61"/>
    <p:sldId id="389" r:id="rId62"/>
    <p:sldId id="390" r:id="rId63"/>
    <p:sldId id="346" r:id="rId64"/>
    <p:sldId id="347" r:id="rId65"/>
    <p:sldId id="348" r:id="rId66"/>
    <p:sldId id="349" r:id="rId67"/>
    <p:sldId id="357" r:id="rId68"/>
    <p:sldId id="359" r:id="rId69"/>
    <p:sldId id="360" r:id="rId70"/>
    <p:sldId id="361" r:id="rId71"/>
    <p:sldId id="364" r:id="rId72"/>
    <p:sldId id="365" r:id="rId73"/>
    <p:sldId id="362" r:id="rId74"/>
    <p:sldId id="366" r:id="rId75"/>
    <p:sldId id="409" r:id="rId76"/>
    <p:sldId id="392" r:id="rId77"/>
    <p:sldId id="444" r:id="rId78"/>
    <p:sldId id="393" r:id="rId79"/>
    <p:sldId id="395" r:id="rId80"/>
    <p:sldId id="411" r:id="rId81"/>
    <p:sldId id="396" r:id="rId82"/>
    <p:sldId id="437" r:id="rId83"/>
    <p:sldId id="439" r:id="rId84"/>
    <p:sldId id="440" r:id="rId85"/>
    <p:sldId id="441" r:id="rId86"/>
    <p:sldId id="399" r:id="rId87"/>
    <p:sldId id="398" r:id="rId88"/>
    <p:sldId id="438" r:id="rId89"/>
    <p:sldId id="401" r:id="rId90"/>
    <p:sldId id="403" r:id="rId91"/>
    <p:sldId id="402" r:id="rId92"/>
    <p:sldId id="443" r:id="rId93"/>
    <p:sldId id="410" r:id="rId94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FF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2812C-F21D-4131-B2D5-87DEE3124CE5}" type="datetimeFigureOut">
              <a:rPr lang="de-DE" smtClean="0"/>
              <a:t>18.02.2025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1766B-B174-4952-BA27-6BE6C0AA92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0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122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567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269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392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128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074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14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752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330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126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00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199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619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249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502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04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113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25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7038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326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792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78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02036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245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544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092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1763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35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2632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554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3714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3685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7067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52675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3340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710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9624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2752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5543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5587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0188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1320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1809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45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6637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7475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2442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3088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7564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9581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6636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8812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3563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749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575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4381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7077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5250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9348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3317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6998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0032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3168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3228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3503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201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0607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9184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4923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8934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7658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4479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3353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93918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9393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5536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604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0300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7441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36915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12495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1629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0488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7256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50734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93477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16112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564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39287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7719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30649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1766B-B174-4952-BA27-6BE6C0AA921B}" type="slidenum">
              <a:rPr lang="de-DE" smtClean="0"/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15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5FC98-EB7D-4960-A377-69A828FDEC1B}" type="datetime1">
              <a:rPr lang="de-DE" smtClean="0"/>
              <a:t>18.02.2025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16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782C8-08A0-4512-B831-AA4C9F7EA184}" type="datetime1">
              <a:rPr lang="de-DE" smtClean="0"/>
              <a:t>18.02.2025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14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CCEB-1DE9-4BD5-A49F-735EE07E0668}" type="datetime1">
              <a:rPr lang="de-DE" smtClean="0"/>
              <a:t>18.02.2025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36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B589-0029-4075-A93C-4BA16C901637}" type="datetime1">
              <a:rPr lang="de-DE" smtClean="0"/>
              <a:t>18.02.2025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75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29E32-9F2E-4A43-87C5-D5E6D9DFCAB3}" type="datetime1">
              <a:rPr lang="de-DE" smtClean="0"/>
              <a:t>18.02.2025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177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8513-09CF-442D-BA9C-117180223184}" type="datetime1">
              <a:rPr lang="de-DE" smtClean="0"/>
              <a:t>18.02.2025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01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BBB-1874-4030-807C-7FEC559573F1}" type="datetime1">
              <a:rPr lang="de-DE" smtClean="0"/>
              <a:t>18.02.2025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1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32CC-3A57-4D79-AD71-0C4F6E6376D3}" type="datetime1">
              <a:rPr lang="de-DE" smtClean="0"/>
              <a:t>18.02.2025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96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FC1A-A5A3-4D44-B752-8677040A06ED}" type="datetime1">
              <a:rPr lang="de-DE" smtClean="0"/>
              <a:t>18.02.2025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13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D2F4-5F15-4CFC-8D95-071D8624406E}" type="datetime1">
              <a:rPr lang="de-DE" smtClean="0"/>
              <a:t>18.02.2025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33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3C9C-6EF2-4C54-8345-943505DB9102}" type="datetime1">
              <a:rPr lang="de-DE" smtClean="0"/>
              <a:t>18.02.2025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907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658B7-99EF-4A45-A162-405816BCFC75}" type="datetime1">
              <a:rPr lang="de-DE" smtClean="0"/>
              <a:t>18.02.2025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4C024-5A54-4F65-901F-A7C11F2EDD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99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ggolsheim.de/wahlen.html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wahlen@eggolsheim.de" TargetMode="External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</a:t>
            </a:fld>
            <a:endParaRPr lang="de-DE"/>
          </a:p>
        </p:txBody>
      </p:sp>
      <p:pic>
        <p:nvPicPr>
          <p:cNvPr id="4" name="Grafik 3" descr="Ein Bild, das Text, Screenshot, Schrift enthält.">
            <a:extLst>
              <a:ext uri="{FF2B5EF4-FFF2-40B4-BE49-F238E27FC236}">
                <a16:creationId xmlns:a16="http://schemas.microsoft.com/office/drawing/2014/main" id="{3436C981-47D6-42EE-0B95-8E7FE29B2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42" y="1276710"/>
            <a:ext cx="9405763" cy="44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1567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10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53540" y="711475"/>
            <a:ext cx="8947642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ANWESENHEIT UND BESCHLUSSFÄHIGKEIT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850648" y="2206984"/>
            <a:ext cx="8353425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mindestens </a:t>
            </a:r>
            <a:r>
              <a:rPr lang="de-DE" altLang="de-DE" sz="2400" b="1" u="sng" dirty="0">
                <a:solidFill>
                  <a:srgbClr val="C00000"/>
                </a:solidFill>
              </a:rPr>
              <a:t>drei Mitglieder</a:t>
            </a:r>
            <a:r>
              <a:rPr lang="de-DE" altLang="de-DE" sz="2400" b="1" dirty="0">
                <a:solidFill>
                  <a:srgbClr val="C00000"/>
                </a:solidFill>
              </a:rPr>
              <a:t> während der </a:t>
            </a:r>
            <a:r>
              <a:rPr lang="de-DE" altLang="de-DE" sz="2400" b="1" u="sng" dirty="0">
                <a:solidFill>
                  <a:srgbClr val="C00000"/>
                </a:solidFill>
              </a:rPr>
              <a:t>Abstimmung</a:t>
            </a:r>
          </a:p>
          <a:p>
            <a:pPr eaLnBrk="1" hangingPunct="1">
              <a:spcBef>
                <a:spcPts val="1800"/>
              </a:spcBef>
            </a:pPr>
            <a:endParaRPr lang="de-DE" altLang="de-DE" sz="1500" b="1" u="sng" dirty="0">
              <a:solidFill>
                <a:srgbClr val="C00000"/>
              </a:solidFill>
            </a:endParaRP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</a:t>
            </a:r>
            <a:r>
              <a:rPr lang="de-DE" altLang="de-DE" sz="2400" b="1" u="sng" dirty="0">
                <a:solidFill>
                  <a:srgbClr val="C00000"/>
                </a:solidFill>
              </a:rPr>
              <a:t>alle Mitglieder </a:t>
            </a:r>
            <a:r>
              <a:rPr lang="de-DE" altLang="de-DE" sz="2400" b="1" dirty="0">
                <a:solidFill>
                  <a:srgbClr val="C00000"/>
                </a:solidFill>
              </a:rPr>
              <a:t>des </a:t>
            </a:r>
            <a:r>
              <a:rPr lang="de-DE" altLang="de-DE" sz="2400" b="1" u="sng" dirty="0">
                <a:solidFill>
                  <a:srgbClr val="C00000"/>
                </a:solidFill>
              </a:rPr>
              <a:t>Wahlvorstandes</a:t>
            </a:r>
            <a:r>
              <a:rPr lang="de-DE" altLang="de-DE" sz="2400" b="1" dirty="0">
                <a:solidFill>
                  <a:srgbClr val="C00000"/>
                </a:solidFill>
              </a:rPr>
              <a:t> </a:t>
            </a:r>
          </a:p>
          <a:p>
            <a:pPr eaLnBrk="1" hangingPunct="1">
              <a:spcBef>
                <a:spcPts val="1800"/>
              </a:spcBef>
            </a:pPr>
            <a:r>
              <a:rPr lang="de-DE" altLang="de-DE" sz="2400" b="1" dirty="0">
                <a:solidFill>
                  <a:srgbClr val="C00000"/>
                </a:solidFill>
              </a:rPr>
              <a:t>  während der </a:t>
            </a:r>
            <a:r>
              <a:rPr lang="de-DE" altLang="de-DE" sz="2400" b="1" u="sng" dirty="0">
                <a:solidFill>
                  <a:srgbClr val="C00000"/>
                </a:solidFill>
              </a:rPr>
              <a:t>Auszählung </a:t>
            </a:r>
          </a:p>
          <a:p>
            <a:pPr eaLnBrk="1" hangingPunct="1">
              <a:spcBef>
                <a:spcPts val="1800"/>
              </a:spcBef>
            </a:pPr>
            <a:r>
              <a:rPr lang="de-DE" altLang="de-DE" sz="2400" b="1" dirty="0">
                <a:solidFill>
                  <a:srgbClr val="C00000"/>
                </a:solidFill>
              </a:rPr>
              <a:t>	</a:t>
            </a:r>
            <a:endParaRPr lang="de-DE" altLang="de-DE" sz="1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20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11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339113" y="711475"/>
            <a:ext cx="9210354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ABSTIMMUNGEN DES WAHLVORSTANDES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181149" y="1651524"/>
            <a:ext cx="80645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00" indent="-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de-DE" altLang="de-DE" sz="1000" b="1" u="sng" dirty="0">
              <a:solidFill>
                <a:schemeClr val="hlink"/>
              </a:solidFill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in </a:t>
            </a:r>
            <a:r>
              <a:rPr lang="de-DE" altLang="de-DE" sz="2400" b="1" u="sng" dirty="0">
                <a:solidFill>
                  <a:srgbClr val="C00000"/>
                </a:solidFill>
              </a:rPr>
              <a:t>öffentlicher</a:t>
            </a:r>
            <a:r>
              <a:rPr lang="de-DE" altLang="de-DE" sz="2400" b="1" dirty="0">
                <a:solidFill>
                  <a:srgbClr val="C00000"/>
                </a:solidFill>
              </a:rPr>
              <a:t> Sitzung</a:t>
            </a:r>
          </a:p>
          <a:p>
            <a:pPr marL="457200" lvl="1" indent="0" eaLnBrk="1" hangingPunct="1">
              <a:spcBef>
                <a:spcPct val="50000"/>
              </a:spcBef>
            </a:pPr>
            <a:endParaRPr lang="de-DE" altLang="de-DE" sz="1000" b="1" dirty="0">
              <a:solidFill>
                <a:srgbClr val="C00000"/>
              </a:solidFill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de-DE" altLang="de-DE" sz="1200" b="1" dirty="0">
              <a:solidFill>
                <a:srgbClr val="C00000"/>
              </a:solidFill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mit </a:t>
            </a:r>
            <a:r>
              <a:rPr lang="de-DE" altLang="de-DE" sz="2400" b="1" u="sng" dirty="0">
                <a:solidFill>
                  <a:srgbClr val="C00000"/>
                </a:solidFill>
              </a:rPr>
              <a:t>Stimmenmehrheit</a:t>
            </a:r>
          </a:p>
          <a:p>
            <a:pPr marL="457200" lvl="1" indent="0" eaLnBrk="1" hangingPunct="1">
              <a:spcBef>
                <a:spcPct val="50000"/>
              </a:spcBef>
            </a:pPr>
            <a:endParaRPr lang="de-DE" altLang="de-DE" sz="1000" b="1" u="sng" dirty="0">
              <a:solidFill>
                <a:srgbClr val="C00000"/>
              </a:solidFill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de-DE" altLang="de-DE" sz="1200" b="1" u="sng" dirty="0">
              <a:solidFill>
                <a:srgbClr val="C00000"/>
              </a:solidFill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de-DE" altLang="de-DE" sz="2400" b="1" u="sng" dirty="0">
                <a:solidFill>
                  <a:srgbClr val="C00000"/>
                </a:solidFill>
              </a:rPr>
              <a:t>Achtung:</a:t>
            </a:r>
            <a:r>
              <a:rPr lang="de-DE" altLang="de-DE" sz="2400" b="1" dirty="0">
                <a:solidFill>
                  <a:srgbClr val="C00000"/>
                </a:solidFill>
              </a:rPr>
              <a:t> bei Stimmengleichheit entscheidet Stimme des Wahlvorstehers!</a:t>
            </a:r>
          </a:p>
        </p:txBody>
      </p:sp>
    </p:spTree>
    <p:extLst>
      <p:ext uri="{BB962C8B-B14F-4D97-AF65-F5344CB8AC3E}">
        <p14:creationId xmlns:p14="http://schemas.microsoft.com/office/powerpoint/2010/main" val="1583708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12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339113" y="711475"/>
            <a:ext cx="9210354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STIMMBEZIRKE IN EGGOLSHEIM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CD4D8765-4F62-3E54-42A4-486250DDE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102442"/>
              </p:ext>
            </p:extLst>
          </p:nvPr>
        </p:nvGraphicFramePr>
        <p:xfrm>
          <a:off x="2360804" y="1675435"/>
          <a:ext cx="6249796" cy="3747999"/>
        </p:xfrm>
        <a:graphic>
          <a:graphicData uri="http://schemas.openxmlformats.org/drawingml/2006/table">
            <a:tbl>
              <a:tblPr/>
              <a:tblGrid>
                <a:gridCol w="354718">
                  <a:extLst>
                    <a:ext uri="{9D8B030D-6E8A-4147-A177-3AD203B41FA5}">
                      <a16:colId xmlns:a16="http://schemas.microsoft.com/office/drawing/2014/main" val="1732512824"/>
                    </a:ext>
                  </a:extLst>
                </a:gridCol>
                <a:gridCol w="1334416">
                  <a:extLst>
                    <a:ext uri="{9D8B030D-6E8A-4147-A177-3AD203B41FA5}">
                      <a16:colId xmlns:a16="http://schemas.microsoft.com/office/drawing/2014/main" val="3695253451"/>
                    </a:ext>
                  </a:extLst>
                </a:gridCol>
                <a:gridCol w="2618158">
                  <a:extLst>
                    <a:ext uri="{9D8B030D-6E8A-4147-A177-3AD203B41FA5}">
                      <a16:colId xmlns:a16="http://schemas.microsoft.com/office/drawing/2014/main" val="1403461137"/>
                    </a:ext>
                  </a:extLst>
                </a:gridCol>
                <a:gridCol w="1942504">
                  <a:extLst>
                    <a:ext uri="{9D8B030D-6E8A-4147-A177-3AD203B41FA5}">
                      <a16:colId xmlns:a16="http://schemas.microsoft.com/office/drawing/2014/main" val="2340955122"/>
                    </a:ext>
                  </a:extLst>
                </a:gridCol>
              </a:tblGrid>
              <a:tr h="29983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Wahlbezirke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890300"/>
                  </a:ext>
                </a:extLst>
              </a:tr>
              <a:tr h="21417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Wahllokal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Raumadresse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40353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Bammersdorf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Sportheim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Oertelbergstr.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191363"/>
                  </a:ext>
                </a:extLst>
              </a:tr>
              <a:tr h="52471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Drügendorf/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Götzendorf/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Tiefenstürmig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Schützenheim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Drügendorf 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669775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Eggolsheim 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Kulturscheune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Hauptstr. 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57745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Eggolsheim 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Tanzsaal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Hauptstr.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830622"/>
                  </a:ext>
                </a:extLst>
              </a:tr>
              <a:tr h="35338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Kauernhofen/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Rettern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Feuerwehrhaus Rettern (EG)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Leithenweg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700302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Neuses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ehem. Schule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Bamberger Str.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977501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Unterstürmig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Vereinsheim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Buttenheimer Str. 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772940"/>
                  </a:ext>
                </a:extLst>
              </a:tr>
              <a:tr h="35338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Weigelshofen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Drosendorf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Schützenhaus Drosendorf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Gartenstr. 11 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266186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Briefwahl 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Rathaus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Hauptstr. 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300255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Briefwahl 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Rathaus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Hauptstr. 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6411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Briefwahl III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Rathaus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Hauptstr. 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508176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Briefwahl IV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Rathaus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Hauptstr. 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481557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Briefwahl 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Rathaus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Hauptstr. 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375477"/>
                  </a:ext>
                </a:extLst>
              </a:tr>
              <a:tr h="18204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Briefwahl 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Rathaus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Hauptstr. 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32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32780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13</a:t>
            </a:fld>
            <a:endParaRPr lang="de-DE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063013" y="1060085"/>
            <a:ext cx="8137525" cy="1655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3600" b="1" dirty="0"/>
              <a:t>Abholung der erforderlichen Unterlagen durch den Wahlvorsteher</a:t>
            </a:r>
            <a:endParaRPr lang="de-DE" altLang="de-DE" sz="42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063013" y="2884949"/>
            <a:ext cx="8137525" cy="2862322"/>
          </a:xfrm>
          <a:prstGeom prst="rect">
            <a:avLst/>
          </a:prstGeom>
          <a:noFill/>
          <a:ln w="444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3000" b="1" dirty="0"/>
              <a:t>Unterlagen werden</a:t>
            </a:r>
          </a:p>
          <a:p>
            <a:pPr algn="ctr" eaLnBrk="1" hangingPunct="1"/>
            <a:r>
              <a:rPr lang="de-DE" altLang="de-DE" sz="3000" b="1" dirty="0">
                <a:solidFill>
                  <a:srgbClr val="C00000"/>
                </a:solidFill>
              </a:rPr>
              <a:t>am Samstag, den 22.02.2025</a:t>
            </a:r>
          </a:p>
          <a:p>
            <a:pPr algn="ctr" eaLnBrk="1" hangingPunct="1"/>
            <a:r>
              <a:rPr lang="de-DE" altLang="de-DE" sz="3000" b="1" dirty="0">
                <a:solidFill>
                  <a:srgbClr val="C00000"/>
                </a:solidFill>
              </a:rPr>
              <a:t>von 09.00 und 12.00 Uhr </a:t>
            </a:r>
          </a:p>
          <a:p>
            <a:pPr algn="ctr" eaLnBrk="1" hangingPunct="1"/>
            <a:r>
              <a:rPr lang="de-DE" altLang="de-DE" sz="3000" b="1" dirty="0"/>
              <a:t>im Rathaus</a:t>
            </a:r>
          </a:p>
          <a:p>
            <a:pPr algn="ctr" eaLnBrk="1" hangingPunct="1"/>
            <a:r>
              <a:rPr lang="de-DE" altLang="de-DE" sz="3000" b="1" dirty="0"/>
              <a:t>(Ausgabefenster Bürgerbüro)</a:t>
            </a:r>
          </a:p>
          <a:p>
            <a:pPr algn="ctr" eaLnBrk="1" hangingPunct="1"/>
            <a:r>
              <a:rPr lang="de-DE" altLang="de-DE" sz="3000" b="1" dirty="0"/>
              <a:t>ausgegeben.</a:t>
            </a:r>
          </a:p>
        </p:txBody>
      </p:sp>
    </p:spTree>
    <p:extLst>
      <p:ext uri="{BB962C8B-B14F-4D97-AF65-F5344CB8AC3E}">
        <p14:creationId xmlns:p14="http://schemas.microsoft.com/office/powerpoint/2010/main" val="36299372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14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78075" y="1709394"/>
            <a:ext cx="8208962" cy="28082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b="1" dirty="0"/>
              <a:t>ARBEITEN</a:t>
            </a:r>
            <a:br>
              <a:rPr lang="de-DE" altLang="de-DE" sz="4800" b="1" dirty="0"/>
            </a:br>
            <a:r>
              <a:rPr lang="de-DE" altLang="de-DE" sz="4800" b="1" dirty="0"/>
              <a:t>VOR BEGINN</a:t>
            </a:r>
            <a:br>
              <a:rPr lang="de-DE" altLang="de-DE" sz="4800" b="1" dirty="0"/>
            </a:br>
            <a:r>
              <a:rPr lang="de-DE" altLang="de-DE" sz="4800" b="1" dirty="0"/>
              <a:t>DER</a:t>
            </a:r>
            <a:br>
              <a:rPr lang="de-DE" altLang="de-DE" sz="4800" b="1" dirty="0"/>
            </a:br>
            <a:r>
              <a:rPr lang="de-DE" altLang="de-DE" sz="4800" b="1" dirty="0"/>
              <a:t>WAHLHANDLUNG</a:t>
            </a:r>
          </a:p>
        </p:txBody>
      </p:sp>
    </p:spTree>
    <p:extLst>
      <p:ext uri="{BB962C8B-B14F-4D97-AF65-F5344CB8AC3E}">
        <p14:creationId xmlns:p14="http://schemas.microsoft.com/office/powerpoint/2010/main" val="234430633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15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650869" y="711475"/>
            <a:ext cx="8923998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ARBEITEN VOR BEGINN DER WAHLHANDLUNG (ca. 07.00 Uhr)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1985755" y="1428567"/>
            <a:ext cx="8820150" cy="401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altLang="de-DE" sz="1600" b="1" dirty="0">
                <a:solidFill>
                  <a:srgbClr val="C00000"/>
                </a:solidFill>
              </a:rPr>
              <a:t> </a:t>
            </a:r>
            <a:r>
              <a:rPr lang="de-DE" altLang="de-DE" sz="1700" b="1" dirty="0">
                <a:solidFill>
                  <a:srgbClr val="C00000"/>
                </a:solidFill>
              </a:rPr>
              <a:t>Abdruck der Wahlbekanntmachung im Wahllokal aushängen</a:t>
            </a:r>
          </a:p>
          <a:p>
            <a:pPr eaLnBrk="1" hangingPunct="1"/>
            <a:endParaRPr lang="de-DE" altLang="de-DE" sz="17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700" b="1" dirty="0">
                <a:solidFill>
                  <a:srgbClr val="C00000"/>
                </a:solidFill>
              </a:rPr>
              <a:t> Stimmzettelmuster im Wahllokal aushängen</a:t>
            </a:r>
          </a:p>
          <a:p>
            <a:pPr eaLnBrk="1" hangingPunct="1"/>
            <a:endParaRPr lang="de-DE" altLang="de-DE" sz="17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700" b="1" dirty="0">
                <a:solidFill>
                  <a:srgbClr val="C00000"/>
                </a:solidFill>
              </a:rPr>
              <a:t> Wahllokal kennzeichnen, durch Hinweisschilder</a:t>
            </a:r>
          </a:p>
          <a:p>
            <a:pPr eaLnBrk="1" hangingPunct="1"/>
            <a:endParaRPr lang="de-DE" altLang="de-DE" sz="17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700" b="1" dirty="0">
                <a:solidFill>
                  <a:srgbClr val="C00000"/>
                </a:solidFill>
              </a:rPr>
              <a:t> Überzeugen ob Wahlurnen leer – versiegeln und mit Musterstimmzettel bekleben</a:t>
            </a:r>
          </a:p>
          <a:p>
            <a:pPr eaLnBrk="1" hangingPunct="1"/>
            <a:endParaRPr lang="de-DE" altLang="de-DE" sz="1700" b="1" dirty="0">
              <a:solidFill>
                <a:srgbClr val="C00000"/>
              </a:solidFill>
            </a:endParaRPr>
          </a:p>
          <a:p>
            <a:pPr marL="85725" indent="-85725"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de-DE" altLang="de-DE" sz="1700" b="1" dirty="0">
                <a:solidFill>
                  <a:srgbClr val="C00000"/>
                </a:solidFill>
              </a:rPr>
              <a:t> Wahlkabinen so aufstellen, dass sie überblickt werden können</a:t>
            </a:r>
          </a:p>
          <a:p>
            <a:pPr>
              <a:tabLst>
                <a:tab pos="85725" algn="l"/>
              </a:tabLst>
            </a:pPr>
            <a:endParaRPr lang="de-DE" altLang="de-DE" sz="1700" b="1" dirty="0">
              <a:solidFill>
                <a:srgbClr val="C00000"/>
              </a:solidFill>
            </a:endParaRPr>
          </a:p>
          <a:p>
            <a:pPr>
              <a:buFontTx/>
              <a:buChar char="•"/>
            </a:pPr>
            <a:r>
              <a:rPr lang="de-DE" altLang="de-DE" sz="1700" b="1" dirty="0">
                <a:solidFill>
                  <a:srgbClr val="C00000"/>
                </a:solidFill>
              </a:rPr>
              <a:t> Bannmeile (ca. 10 m), keine Beeinflussung der Wähler durch Wort, Bild oder Ton</a:t>
            </a:r>
          </a:p>
          <a:p>
            <a:pPr>
              <a:buFontTx/>
              <a:buChar char="•"/>
            </a:pPr>
            <a:endParaRPr lang="de-DE" altLang="de-DE" sz="1700" b="1" dirty="0">
              <a:solidFill>
                <a:srgbClr val="C00000"/>
              </a:solidFill>
            </a:endParaRPr>
          </a:p>
          <a:p>
            <a:pPr>
              <a:buFontTx/>
              <a:buChar char="•"/>
            </a:pPr>
            <a:r>
              <a:rPr lang="de-DE" altLang="de-DE" sz="1700" b="1" dirty="0">
                <a:solidFill>
                  <a:srgbClr val="C00000"/>
                </a:solidFill>
              </a:rPr>
              <a:t> bei Stimmzetteln auf Fehldrucke achten und ggf. aussortieren</a:t>
            </a:r>
          </a:p>
          <a:p>
            <a:endParaRPr lang="de-DE" altLang="de-DE" sz="1700" b="1" dirty="0">
              <a:solidFill>
                <a:srgbClr val="C00000"/>
              </a:solidFill>
            </a:endParaRPr>
          </a:p>
          <a:p>
            <a:pPr>
              <a:buFontTx/>
              <a:buChar char="•"/>
            </a:pPr>
            <a:r>
              <a:rPr lang="de-DE" altLang="de-DE" sz="1700" b="1" dirty="0">
                <a:solidFill>
                  <a:srgbClr val="C00000"/>
                </a:solidFill>
              </a:rPr>
              <a:t> Öffnen des Wahllokals um 08.00 Uhr </a:t>
            </a:r>
          </a:p>
        </p:txBody>
      </p:sp>
    </p:spTree>
    <p:extLst>
      <p:ext uri="{BB962C8B-B14F-4D97-AF65-F5344CB8AC3E}">
        <p14:creationId xmlns:p14="http://schemas.microsoft.com/office/powerpoint/2010/main" val="394575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16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53540" y="684505"/>
            <a:ext cx="8987460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WAHLRAUM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pic>
        <p:nvPicPr>
          <p:cNvPr id="12" name="Grafik 11"/>
          <p:cNvPicPr/>
          <p:nvPr/>
        </p:nvPicPr>
        <p:blipFill>
          <a:blip r:embed="rId5"/>
          <a:stretch>
            <a:fillRect/>
          </a:stretch>
        </p:blipFill>
        <p:spPr>
          <a:xfrm>
            <a:off x="2763776" y="1363778"/>
            <a:ext cx="6189134" cy="46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04337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17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78075" y="1709394"/>
            <a:ext cx="8208962" cy="28082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b="1" dirty="0"/>
              <a:t>WÄHREND</a:t>
            </a:r>
            <a:br>
              <a:rPr lang="de-DE" altLang="de-DE" sz="4800" b="1" dirty="0"/>
            </a:br>
            <a:r>
              <a:rPr lang="de-DE" altLang="de-DE" sz="4800" b="1" dirty="0"/>
              <a:t>DER</a:t>
            </a:r>
            <a:br>
              <a:rPr lang="de-DE" altLang="de-DE" sz="4800" b="1" dirty="0"/>
            </a:br>
            <a:r>
              <a:rPr lang="de-DE" altLang="de-DE" sz="4800" b="1" dirty="0"/>
              <a:t>WAHLHANDLUNG</a:t>
            </a:r>
          </a:p>
        </p:txBody>
      </p:sp>
    </p:spTree>
    <p:extLst>
      <p:ext uri="{BB962C8B-B14F-4D97-AF65-F5344CB8AC3E}">
        <p14:creationId xmlns:p14="http://schemas.microsoft.com/office/powerpoint/2010/main" val="651923836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18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49180" y="711475"/>
            <a:ext cx="9074887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WÄHREND DER WAHLHANDLUNG - ALLGEMEIN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991255" y="1302680"/>
            <a:ext cx="853281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Wahl ist öffentlich, jeder hat Zutritt (OSZE, Wahlbefragung ZDF etc.)</a:t>
            </a:r>
          </a:p>
          <a:p>
            <a:pPr eaLnBrk="1" hangingPunct="1"/>
            <a:endParaRPr lang="de-DE" altLang="de-DE" sz="20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Hilfestellung bei der Stimmabgabe von Wählern mit Behinderung</a:t>
            </a:r>
          </a:p>
          <a:p>
            <a:pPr eaLnBrk="1" hangingPunct="1">
              <a:buFontTx/>
              <a:buChar char="•"/>
            </a:pPr>
            <a:endParaRPr lang="de-DE" altLang="de-DE" sz="20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pro Wahlkabine nur ein Wahlberechtigter </a:t>
            </a:r>
          </a:p>
          <a:p>
            <a:pPr eaLnBrk="1" hangingPunct="1"/>
            <a:endParaRPr lang="de-DE" altLang="de-DE" sz="20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Wählen nur in der Kabine!</a:t>
            </a:r>
          </a:p>
          <a:p>
            <a:pPr eaLnBrk="1" hangingPunct="1">
              <a:buFontTx/>
              <a:buChar char="•"/>
            </a:pPr>
            <a:endParaRPr lang="de-DE" altLang="de-DE" sz="20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Sorgen für Ruhe und Ordnung im Wahlraum</a:t>
            </a:r>
          </a:p>
          <a:p>
            <a:pPr eaLnBrk="1" hangingPunct="1"/>
            <a:endParaRPr lang="de-DE" altLang="de-DE" sz="20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Zurückweisung </a:t>
            </a:r>
            <a:r>
              <a:rPr lang="de-DE" altLang="de-DE" sz="2000" b="1" u="sng" dirty="0">
                <a:solidFill>
                  <a:srgbClr val="C00000"/>
                </a:solidFill>
              </a:rPr>
              <a:t>nicht wahlberechtigter </a:t>
            </a:r>
            <a:r>
              <a:rPr lang="de-DE" altLang="de-DE" sz="2000" b="1" dirty="0">
                <a:solidFill>
                  <a:srgbClr val="C00000"/>
                </a:solidFill>
              </a:rPr>
              <a:t>Wähler</a:t>
            </a:r>
          </a:p>
          <a:p>
            <a:pPr eaLnBrk="1" hangingPunct="1"/>
            <a:endParaRPr lang="de-DE" altLang="de-DE" sz="1400" b="1" dirty="0">
              <a:solidFill>
                <a:schemeClr val="hlink"/>
              </a:solidFill>
            </a:endParaRPr>
          </a:p>
          <a:p>
            <a:pPr eaLnBrk="1" hangingPunct="1"/>
            <a:endParaRPr lang="de-DE" altLang="de-DE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945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19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77340" y="682787"/>
            <a:ext cx="9072127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ABLAUF DER WAHLHANDLUNG I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70064" y="1688003"/>
            <a:ext cx="91440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r>
              <a:rPr lang="de-DE" altLang="de-DE" sz="2200" b="1" dirty="0">
                <a:solidFill>
                  <a:srgbClr val="C00000"/>
                </a:solidFill>
              </a:rPr>
              <a:t> Wähler betritt Wahllokal 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de-DE" altLang="de-DE" sz="800" b="1" dirty="0">
              <a:solidFill>
                <a:srgbClr val="C00000"/>
              </a:solidFill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de-DE" altLang="de-DE" sz="2200" b="1" dirty="0">
              <a:solidFill>
                <a:srgbClr val="C00000"/>
              </a:solidFill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de-DE" altLang="de-DE" sz="2200" b="1" dirty="0">
                <a:solidFill>
                  <a:srgbClr val="C00000"/>
                </a:solidFill>
              </a:rPr>
              <a:t> Vorlage des Wahlbenachrichtigungsbriefes und ggf. Ausweis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de-DE" altLang="de-DE" sz="800" b="1" dirty="0">
              <a:solidFill>
                <a:srgbClr val="C00000"/>
              </a:solidFill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lang="de-DE" altLang="de-DE" sz="2200" b="1" dirty="0">
              <a:solidFill>
                <a:srgbClr val="C00000"/>
              </a:solidFill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de-DE" altLang="de-DE" sz="2200" b="1" dirty="0">
                <a:solidFill>
                  <a:srgbClr val="C00000"/>
                </a:solidFill>
              </a:rPr>
              <a:t> Schriftführer prüft, ob Wähler im Wählerverzeichnis /</a:t>
            </a:r>
          </a:p>
          <a:p>
            <a:pPr eaLnBrk="1" hangingPunct="1"/>
            <a:r>
              <a:rPr lang="de-DE" altLang="de-DE" sz="2200" b="1" dirty="0">
                <a:solidFill>
                  <a:srgbClr val="C00000"/>
                </a:solidFill>
              </a:rPr>
              <a:t>       ob er Wahlschein besitzt / richtiges Wahllokal?</a:t>
            </a:r>
          </a:p>
          <a:p>
            <a:pPr eaLnBrk="1" hangingPunct="1"/>
            <a:endParaRPr lang="de-DE" altLang="de-DE" sz="2200" b="1" dirty="0">
              <a:solidFill>
                <a:srgbClr val="C00000"/>
              </a:solidFill>
            </a:endParaRPr>
          </a:p>
          <a:p>
            <a:pPr eaLnBrk="1" hangingPunct="1"/>
            <a:r>
              <a:rPr lang="de-DE" altLang="de-DE" sz="2200" b="1" dirty="0">
                <a:solidFill>
                  <a:srgbClr val="C00000"/>
                </a:solidFill>
              </a:rPr>
              <a:t>4.     Wenn kein Grund zur Zurückweisung → </a:t>
            </a:r>
            <a:r>
              <a:rPr lang="de-DE" altLang="de-DE" sz="2200" b="1" u="sng" dirty="0">
                <a:solidFill>
                  <a:srgbClr val="C00000"/>
                </a:solidFill>
              </a:rPr>
              <a:t>Stimmzettelausgabe</a:t>
            </a:r>
          </a:p>
          <a:p>
            <a:pPr eaLnBrk="1" hangingPunct="1"/>
            <a:endParaRPr lang="de-DE" altLang="de-DE" sz="2200" b="1" u="sng" dirty="0">
              <a:solidFill>
                <a:schemeClr val="hlink"/>
              </a:solidFill>
            </a:endParaRPr>
          </a:p>
          <a:p>
            <a:pPr eaLnBrk="1" hangingPunct="1"/>
            <a:endParaRPr lang="de-DE" altLang="de-DE" b="1" i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236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</a:t>
            </a:fld>
            <a:endParaRPr lang="de-DE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51065AA-EE18-40CE-A206-4D434C55B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050" y="997936"/>
            <a:ext cx="10133900" cy="48621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3600" b="1" dirty="0"/>
              <a:t>Herzlich Willkommen zur Wahlhelferschulung</a:t>
            </a:r>
          </a:p>
          <a:p>
            <a:pPr algn="ctr" eaLnBrk="1" hangingPunct="1"/>
            <a:endParaRPr lang="de-DE" alt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298926512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20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53540" y="653883"/>
            <a:ext cx="9038260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MUSTER WAHLBENACHRICHTIGUNGSBRIEF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3E70291-EEE3-4F35-821F-5C55AF757F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01" y="1150159"/>
            <a:ext cx="4072476" cy="5110321"/>
          </a:xfrm>
          <a:prstGeom prst="rect">
            <a:avLst/>
          </a:prstGeom>
        </p:spPr>
      </p:pic>
      <p:sp>
        <p:nvSpPr>
          <p:cNvPr id="14" name="Text Box 15">
            <a:extLst>
              <a:ext uri="{FF2B5EF4-FFF2-40B4-BE49-F238E27FC236}">
                <a16:creationId xmlns:a16="http://schemas.microsoft.com/office/drawing/2014/main" id="{C0F4BE5E-BC40-4D61-B652-15C1939E9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799" y="1363213"/>
            <a:ext cx="224253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500" b="1" dirty="0">
                <a:solidFill>
                  <a:srgbClr val="C00000"/>
                </a:solidFill>
              </a:rPr>
              <a:t>Name zum Abgleich!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25F3A640-980D-4D84-8081-F7ABB10E2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081" y="1975832"/>
            <a:ext cx="129652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700" b="1" dirty="0"/>
              <a:t>Herrn</a:t>
            </a:r>
          </a:p>
          <a:p>
            <a:pPr eaLnBrk="1" hangingPunct="1"/>
            <a:r>
              <a:rPr lang="de-DE" altLang="de-DE" sz="700" b="1" dirty="0"/>
              <a:t>Herbert Musterwahl</a:t>
            </a:r>
          </a:p>
          <a:p>
            <a:pPr eaLnBrk="1" hangingPunct="1"/>
            <a:r>
              <a:rPr lang="de-DE" altLang="de-DE" sz="700" b="1" dirty="0"/>
              <a:t>Bundestagsstraße 21</a:t>
            </a:r>
          </a:p>
          <a:p>
            <a:pPr eaLnBrk="1" hangingPunct="1"/>
            <a:r>
              <a:rPr lang="de-DE" altLang="de-DE" sz="700" b="1" dirty="0"/>
              <a:t>88800 Musterort</a:t>
            </a: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93BFF595-20D6-4AA7-ACEB-43EACBCA54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33109" y="2183490"/>
            <a:ext cx="2098728" cy="4456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92621BCE-F113-47DA-9F76-CC1F22BC5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3656" y="2866369"/>
            <a:ext cx="415602" cy="200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 sz="700" b="1" dirty="0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DB8A212E-4AEC-4328-BFAD-2C83A3BE34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6223" y="1550094"/>
            <a:ext cx="3707576" cy="6541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68C5A27C-9290-4B14-8524-D6C958FDE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307" y="1991860"/>
            <a:ext cx="268006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500" b="1" dirty="0">
                <a:solidFill>
                  <a:srgbClr val="C00000"/>
                </a:solidFill>
              </a:rPr>
              <a:t>Wahlraum/-bezirk richtig?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844D5D69-EA20-4AF5-93D9-13F33F359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006" y="2980985"/>
            <a:ext cx="284379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500" b="1" dirty="0" err="1">
                <a:solidFill>
                  <a:srgbClr val="C00000"/>
                </a:solidFill>
              </a:rPr>
              <a:t>WVz</a:t>
            </a:r>
            <a:r>
              <a:rPr lang="de-DE" altLang="de-DE" sz="1500" b="1" dirty="0">
                <a:solidFill>
                  <a:srgbClr val="C00000"/>
                </a:solidFill>
              </a:rPr>
              <a:t>-Nummer zum Abgleich!</a:t>
            </a:r>
          </a:p>
        </p:txBody>
      </p:sp>
      <p:sp>
        <p:nvSpPr>
          <p:cNvPr id="22" name="Line 14">
            <a:extLst>
              <a:ext uri="{FF2B5EF4-FFF2-40B4-BE49-F238E27FC236}">
                <a16:creationId xmlns:a16="http://schemas.microsoft.com/office/drawing/2014/main" id="{365E5039-53D2-4036-9006-243393E4D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35797" y="3156689"/>
            <a:ext cx="1612208" cy="3231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A1937DE1-CDFC-4223-BD7B-61EEF98410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45323" y="3743161"/>
            <a:ext cx="1902682" cy="2803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31ADDAFA-02FD-4B23-9E26-B6AA46A91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005" y="3861956"/>
            <a:ext cx="287135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500" b="1" dirty="0">
                <a:solidFill>
                  <a:srgbClr val="C00000"/>
                </a:solidFill>
              </a:rPr>
              <a:t>Wahlkreisnummer (Bamberg)</a:t>
            </a:r>
          </a:p>
        </p:txBody>
      </p:sp>
    </p:spTree>
    <p:extLst>
      <p:ext uri="{BB962C8B-B14F-4D97-AF65-F5344CB8AC3E}">
        <p14:creationId xmlns:p14="http://schemas.microsoft.com/office/powerpoint/2010/main" val="34869227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8" grpId="0" animBg="1"/>
      <p:bldP spid="15" grpId="0" animBg="1"/>
      <p:bldP spid="20" grpId="0"/>
      <p:bldP spid="21" grpId="0"/>
      <p:bldP spid="22" grpId="0" animBg="1"/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21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53540" y="711475"/>
            <a:ext cx="8978993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ABLAUF DER WAHLHANDLUNG II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072745" y="1727055"/>
            <a:ext cx="845978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tabLst>
                <a:tab pos="180975" algn="l"/>
              </a:tabLst>
            </a:pPr>
            <a:r>
              <a:rPr lang="de-DE" altLang="de-DE" sz="2200" b="1" dirty="0">
                <a:solidFill>
                  <a:srgbClr val="C00000"/>
                </a:solidFill>
              </a:rPr>
              <a:t>5.  Wähler muss zum Wählen in die Wahlkabine und muss    		   Stimmzettel persönlich kennzeichnen</a:t>
            </a:r>
          </a:p>
          <a:p>
            <a:pPr marL="0" indent="0">
              <a:tabLst>
                <a:tab pos="180975" algn="l"/>
              </a:tabLst>
            </a:pPr>
            <a:r>
              <a:rPr lang="de-DE" altLang="de-DE" sz="22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tabLst>
                <a:tab pos="180975" algn="l"/>
              </a:tabLst>
            </a:pPr>
            <a:r>
              <a:rPr lang="de-DE" altLang="de-DE" sz="2200" b="1" dirty="0">
                <a:solidFill>
                  <a:srgbClr val="C00000"/>
                </a:solidFill>
              </a:rPr>
              <a:t>6.  Stimmzettel ist zusammengefaltet einzuwerfen</a:t>
            </a:r>
          </a:p>
          <a:p>
            <a:pPr marL="0" indent="0">
              <a:tabLst>
                <a:tab pos="180975" algn="l"/>
              </a:tabLst>
            </a:pPr>
            <a:endParaRPr lang="de-DE" altLang="de-DE" sz="2200" b="1" dirty="0">
              <a:solidFill>
                <a:srgbClr val="C00000"/>
              </a:solidFill>
            </a:endParaRPr>
          </a:p>
          <a:p>
            <a:pPr marL="0" indent="0">
              <a:tabLst>
                <a:tab pos="180975" algn="l"/>
              </a:tabLst>
            </a:pPr>
            <a:r>
              <a:rPr lang="de-DE" altLang="de-DE" sz="2200" b="1" dirty="0">
                <a:solidFill>
                  <a:srgbClr val="C00000"/>
                </a:solidFill>
              </a:rPr>
              <a:t>7.  Wähler wirft Stimmzettel in die Wahlurne</a:t>
            </a:r>
          </a:p>
          <a:p>
            <a:pPr marL="0" indent="0">
              <a:tabLst>
                <a:tab pos="180975" algn="l"/>
              </a:tabLst>
            </a:pPr>
            <a:endParaRPr lang="de-DE" altLang="de-DE" sz="2200" b="1" dirty="0">
              <a:solidFill>
                <a:srgbClr val="C00000"/>
              </a:solidFill>
            </a:endParaRPr>
          </a:p>
          <a:p>
            <a:pPr marL="0" indent="0">
              <a:tabLst>
                <a:tab pos="180975" algn="l"/>
              </a:tabLst>
            </a:pPr>
            <a:r>
              <a:rPr lang="de-DE" altLang="de-DE" sz="2200" b="1" dirty="0">
                <a:solidFill>
                  <a:srgbClr val="C00000"/>
                </a:solidFill>
              </a:rPr>
              <a:t>8.  Schriftführer setzt Haken im Wählerverzeichnis</a:t>
            </a:r>
          </a:p>
          <a:p>
            <a:pPr marL="0"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de-DE" altLang="de-DE" sz="22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endParaRPr lang="de-DE" altLang="de-DE" sz="2400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•"/>
            </a:pPr>
            <a:endParaRPr lang="de-DE" altLang="de-DE" sz="1400" dirty="0">
              <a:solidFill>
                <a:schemeClr val="tx2"/>
              </a:solidFill>
            </a:endParaRPr>
          </a:p>
          <a:p>
            <a:pPr eaLnBrk="1" hangingPunct="1"/>
            <a:endParaRPr lang="de-DE" altLang="de-DE" sz="1400" dirty="0">
              <a:solidFill>
                <a:schemeClr val="tx2"/>
              </a:solidFill>
            </a:endParaRPr>
          </a:p>
          <a:p>
            <a:pPr eaLnBrk="1" hangingPunct="1"/>
            <a:endParaRPr lang="de-DE" altLang="de-DE" sz="1400" b="1" u="sng" dirty="0">
              <a:solidFill>
                <a:schemeClr val="tx2"/>
              </a:solidFill>
            </a:endParaRPr>
          </a:p>
          <a:p>
            <a:pPr eaLnBrk="1" hangingPunct="1"/>
            <a:endParaRPr lang="de-DE" altLang="de-DE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078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66232AF5-7043-444F-A4C1-2E64E4F6EA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34" y="1150159"/>
            <a:ext cx="7284093" cy="467662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22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66112" y="653883"/>
            <a:ext cx="9108754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MUSTER WÄHLERVERZEICHNIS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5794040" y="2395859"/>
            <a:ext cx="3273048" cy="12003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E416F6D-7165-486C-BFD5-F624F82D4572}"/>
              </a:ext>
            </a:extLst>
          </p:cNvPr>
          <p:cNvSpPr/>
          <p:nvPr/>
        </p:nvSpPr>
        <p:spPr>
          <a:xfrm>
            <a:off x="5486399" y="3520124"/>
            <a:ext cx="205099" cy="334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3" name="Gruppieren 24">
            <a:extLst>
              <a:ext uri="{FF2B5EF4-FFF2-40B4-BE49-F238E27FC236}">
                <a16:creationId xmlns:a16="http://schemas.microsoft.com/office/drawing/2014/main" id="{F61544A8-197C-4F87-95D2-CCCB8A45764E}"/>
              </a:ext>
            </a:extLst>
          </p:cNvPr>
          <p:cNvGrpSpPr>
            <a:grpSpLocks/>
          </p:cNvGrpSpPr>
          <p:nvPr/>
        </p:nvGrpSpPr>
        <p:grpSpPr bwMode="auto">
          <a:xfrm rot="635836">
            <a:off x="5506593" y="3501114"/>
            <a:ext cx="164712" cy="293542"/>
            <a:chOff x="7092280" y="4797152"/>
            <a:chExt cx="216024" cy="360040"/>
          </a:xfrm>
        </p:grpSpPr>
        <p:cxnSp>
          <p:nvCxnSpPr>
            <p:cNvPr id="14" name="Gerade Verbindung 25">
              <a:extLst>
                <a:ext uri="{FF2B5EF4-FFF2-40B4-BE49-F238E27FC236}">
                  <a16:creationId xmlns:a16="http://schemas.microsoft.com/office/drawing/2014/main" id="{A793A6E0-A4B0-4470-9020-CFC7C6D69980}"/>
                </a:ext>
              </a:extLst>
            </p:cNvPr>
            <p:cNvCxnSpPr/>
            <p:nvPr/>
          </p:nvCxnSpPr>
          <p:spPr>
            <a:xfrm flipV="1">
              <a:off x="7236296" y="4797152"/>
              <a:ext cx="72008" cy="3600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6">
              <a:extLst>
                <a:ext uri="{FF2B5EF4-FFF2-40B4-BE49-F238E27FC236}">
                  <a16:creationId xmlns:a16="http://schemas.microsoft.com/office/drawing/2014/main" id="{1F3F7C88-321D-46C8-BD2F-9F6118FB0078}"/>
                </a:ext>
              </a:extLst>
            </p:cNvPr>
            <p:cNvCxnSpPr/>
            <p:nvPr/>
          </p:nvCxnSpPr>
          <p:spPr>
            <a:xfrm flipH="1" flipV="1">
              <a:off x="7092280" y="5014235"/>
              <a:ext cx="144016" cy="1429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E3D60ED3-719A-4951-8EAC-1B1C3A739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695" y="1434403"/>
            <a:ext cx="38179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Stimmabgabe-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vermerk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anbringen</a:t>
            </a:r>
          </a:p>
        </p:txBody>
      </p:sp>
    </p:spTree>
    <p:extLst>
      <p:ext uri="{BB962C8B-B14F-4D97-AF65-F5344CB8AC3E}">
        <p14:creationId xmlns:p14="http://schemas.microsoft.com/office/powerpoint/2010/main" val="1896444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23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78075" y="1709394"/>
            <a:ext cx="8208962" cy="28082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b="1" dirty="0"/>
              <a:t>PROBLEMFÄLLE</a:t>
            </a:r>
          </a:p>
          <a:p>
            <a:pPr algn="ctr" eaLnBrk="1" hangingPunct="1"/>
            <a:r>
              <a:rPr lang="de-DE" altLang="de-DE" sz="4800" b="1" dirty="0"/>
              <a:t>WÄHREND</a:t>
            </a:r>
            <a:br>
              <a:rPr lang="de-DE" altLang="de-DE" sz="4800" b="1" dirty="0"/>
            </a:br>
            <a:r>
              <a:rPr lang="de-DE" altLang="de-DE" sz="4800" b="1" dirty="0"/>
              <a:t>DER</a:t>
            </a:r>
            <a:br>
              <a:rPr lang="de-DE" altLang="de-DE" sz="4800" b="1" dirty="0"/>
            </a:br>
            <a:r>
              <a:rPr lang="de-DE" altLang="de-DE" sz="4800" b="1" dirty="0"/>
              <a:t>WAHLHANDLUNG</a:t>
            </a:r>
          </a:p>
        </p:txBody>
      </p:sp>
    </p:spTree>
    <p:extLst>
      <p:ext uri="{BB962C8B-B14F-4D97-AF65-F5344CB8AC3E}">
        <p14:creationId xmlns:p14="http://schemas.microsoft.com/office/powerpoint/2010/main" val="4241066920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24</a:t>
            </a:fld>
            <a:endParaRPr lang="de-DE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460903" y="711475"/>
            <a:ext cx="9088563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700" b="1"/>
              <a:t>Problemfälle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050842" y="2534937"/>
            <a:ext cx="951089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 b="1" dirty="0">
                <a:solidFill>
                  <a:srgbClr val="C00000"/>
                </a:solidFill>
              </a:rPr>
              <a:t>Lösung:</a:t>
            </a:r>
            <a:r>
              <a:rPr lang="de-DE" altLang="de-DE" sz="1600" dirty="0">
                <a:solidFill>
                  <a:srgbClr val="C00000"/>
                </a:solidFill>
              </a:rPr>
              <a:t> 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Wähler darf nicht zurückgewiesen werden, Wählerverzeichnis!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Wahlbenachrichtigungsbrief keine Voraussetzung für die Ausübung des Stimmrechts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Wahlvorstand kann verlangen, dass sich Wähler im Zweifel ausweist, wenn nicht persönlich bekannt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050843" y="1876124"/>
            <a:ext cx="8208962" cy="5032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500" b="1" dirty="0"/>
              <a:t>	Der Wähler hat seine Wahlbenachrichtigungsbrief nicht dabei</a:t>
            </a:r>
            <a:endParaRPr lang="de-DE" altLang="de-DE" sz="13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151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25</a:t>
            </a:fld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25437" y="686715"/>
            <a:ext cx="9232495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700" b="1"/>
              <a:t>Problemfälle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69384" y="2580225"/>
            <a:ext cx="8197850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200" dirty="0">
                <a:solidFill>
                  <a:schemeClr val="tx2"/>
                </a:solidFill>
              </a:rPr>
              <a:t> </a:t>
            </a:r>
            <a:endParaRPr lang="de-DE" altLang="de-DE" sz="1400" dirty="0">
              <a:solidFill>
                <a:schemeClr val="tx2"/>
              </a:solidFill>
            </a:endParaRPr>
          </a:p>
          <a:p>
            <a:pPr eaLnBrk="1" hangingPunct="1"/>
            <a:r>
              <a:rPr lang="de-DE" altLang="de-DE" sz="1600" b="1" dirty="0">
                <a:solidFill>
                  <a:srgbClr val="C00000"/>
                </a:solidFill>
              </a:rPr>
              <a:t>Lösung: </a:t>
            </a:r>
          </a:p>
          <a:p>
            <a:pPr eaLnBrk="1" hangingPunct="1"/>
            <a:endParaRPr lang="de-DE" altLang="de-DE" sz="1600" b="1" dirty="0">
              <a:solidFill>
                <a:srgbClr val="C00000"/>
              </a:solidFill>
            </a:endParaRPr>
          </a:p>
          <a:p>
            <a:pPr marL="85725" indent="-85725"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Wähler sind auf Verlangen </a:t>
            </a:r>
            <a:r>
              <a:rPr lang="de-DE" altLang="de-DE" sz="1600" b="1" dirty="0">
                <a:solidFill>
                  <a:srgbClr val="C00000"/>
                </a:solidFill>
              </a:rPr>
              <a:t>neue Stimmzettel</a:t>
            </a:r>
            <a:r>
              <a:rPr lang="de-DE" altLang="de-DE" sz="1600" dirty="0">
                <a:solidFill>
                  <a:srgbClr val="C00000"/>
                </a:solidFill>
              </a:rPr>
              <a:t> auszuhändigen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marL="180975" indent="-180975"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Verschriebene Stimmzettel sind vom Wähler im Beisein eines Mitglieds des Wahlvorstandes zu vernichten (vor Ausgabe der neuen Stimmzettel!)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028171" y="1847642"/>
            <a:ext cx="8208962" cy="506091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5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	</a:t>
            </a:r>
            <a:r>
              <a:rPr lang="de-DE" altLang="de-DE" sz="1500" b="1" dirty="0"/>
              <a:t>Wähler hat sich verschrieben oder Stimmzettel unbrauchbar gemacht</a:t>
            </a:r>
          </a:p>
        </p:txBody>
      </p:sp>
    </p:spTree>
    <p:extLst>
      <p:ext uri="{BB962C8B-B14F-4D97-AF65-F5344CB8AC3E}">
        <p14:creationId xmlns:p14="http://schemas.microsoft.com/office/powerpoint/2010/main" val="3329414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26</a:t>
            </a:fld>
            <a:endParaRPr lang="de-DE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71157" y="2178773"/>
            <a:ext cx="85121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 b="1" dirty="0">
                <a:solidFill>
                  <a:srgbClr val="C00000"/>
                </a:solidFill>
              </a:rPr>
              <a:t>Lösung:</a:t>
            </a:r>
            <a:r>
              <a:rPr lang="de-DE" altLang="de-DE" sz="1600" dirty="0">
                <a:solidFill>
                  <a:srgbClr val="C00000"/>
                </a:solidFill>
              </a:rPr>
              <a:t> 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Vermerk „W“ ist Sperrvermerk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marL="180975" indent="-180975"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Wahlschein muss Wahlvorstand vorgelegt werden, wird einbehalten und als Anlage der Niederschrift beigefügt!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Wahlscheininhaber hat sich auszuweisen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Stimmabgabe wird durch Einbehaltung des Wahlscheins festgestellt</a:t>
            </a:r>
          </a:p>
          <a:p>
            <a:pPr marL="0" indent="0"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</a:t>
            </a:r>
            <a:r>
              <a:rPr lang="de-DE" altLang="de-DE" sz="1600" b="1" u="sng" dirty="0">
                <a:solidFill>
                  <a:srgbClr val="C00000"/>
                </a:solidFill>
              </a:rPr>
              <a:t>Stimmabgabevermerk auf Wahlschein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071157" y="1319301"/>
            <a:ext cx="8208962" cy="79216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500" b="1" dirty="0">
                <a:latin typeface="Times New Roman" panose="02020603050405020304" pitchFamily="18" charset="0"/>
              </a:rPr>
              <a:t>	</a:t>
            </a:r>
            <a:r>
              <a:rPr lang="de-DE" altLang="de-DE" sz="1500" b="1" dirty="0"/>
              <a:t>Schriftführer stellt fest, dass neben dem Namen des Wählers in dem Wählerverzeichnis der Vermerk „W“ angebracht ist.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267227" y="663431"/>
            <a:ext cx="9282237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700" b="1"/>
              <a:t>Problemfälle</a:t>
            </a:r>
          </a:p>
        </p:txBody>
      </p:sp>
    </p:spTree>
    <p:extLst>
      <p:ext uri="{BB962C8B-B14F-4D97-AF65-F5344CB8AC3E}">
        <p14:creationId xmlns:p14="http://schemas.microsoft.com/office/powerpoint/2010/main" val="1948844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27</a:t>
            </a:fld>
            <a:endParaRPr lang="de-DE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164696" y="1417071"/>
            <a:ext cx="8208962" cy="640691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41338" indent="-541338" eaLnBrk="1" hangingPunct="1"/>
            <a:r>
              <a:rPr lang="de-DE" altLang="de-DE" sz="1500" b="1" dirty="0">
                <a:latin typeface="Times New Roman" panose="02020603050405020304" pitchFamily="18" charset="0"/>
              </a:rPr>
              <a:t>	</a:t>
            </a:r>
            <a:r>
              <a:rPr lang="de-DE" altLang="de-DE" sz="1500" b="1" dirty="0"/>
              <a:t>Wähler hat nur einen Wahlschein dabei und ist nicht im Wählerverzeichnis eingetragen! 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72545" y="671252"/>
            <a:ext cx="9076921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700" b="1"/>
              <a:t>Problemfälle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164696" y="2122238"/>
            <a:ext cx="851217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 b="1" dirty="0">
                <a:solidFill>
                  <a:srgbClr val="C00000"/>
                </a:solidFill>
              </a:rPr>
              <a:t>Lösung:</a:t>
            </a:r>
            <a:r>
              <a:rPr lang="de-DE" altLang="de-DE" sz="1600" dirty="0">
                <a:solidFill>
                  <a:srgbClr val="C00000"/>
                </a:solidFill>
              </a:rPr>
              <a:t> 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marL="180975" indent="-180975"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Wähler darf nur abstimmen, wenn er </a:t>
            </a:r>
            <a:r>
              <a:rPr lang="de-DE" altLang="de-DE" sz="1600" b="1" dirty="0">
                <a:solidFill>
                  <a:srgbClr val="C00000"/>
                </a:solidFill>
              </a:rPr>
              <a:t>Wahlschein für Wahlkreis Bamberg (Nr. 235) </a:t>
            </a:r>
            <a:r>
              <a:rPr lang="de-DE" altLang="de-DE" sz="1600" dirty="0">
                <a:solidFill>
                  <a:srgbClr val="C00000"/>
                </a:solidFill>
              </a:rPr>
              <a:t>besitzt, der nicht nachträglich für ungültig erklärt wurde - bei Zweifel Rückfrage bei Gemeinde!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marL="180975" indent="-180975"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Wahlschein muss Wahlvorstand vorgelegt werden, wird einbehalten und als Anlage der Niederschrift beigefügt!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Wahlscheininhaber hat sich auszuweisen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Stimmabgabe wird durch Einbehaltung des Wahlscheins festgestellt</a:t>
            </a:r>
          </a:p>
          <a:p>
            <a:pPr marL="0" indent="0"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</a:t>
            </a:r>
            <a:r>
              <a:rPr lang="de-DE" altLang="de-DE" sz="1600" b="1" u="sng" dirty="0">
                <a:solidFill>
                  <a:srgbClr val="C00000"/>
                </a:solidFill>
              </a:rPr>
              <a:t>Stimmabgabevermerk auf Wahlschein</a:t>
            </a:r>
          </a:p>
        </p:txBody>
      </p:sp>
    </p:spTree>
    <p:extLst>
      <p:ext uri="{BB962C8B-B14F-4D97-AF65-F5344CB8AC3E}">
        <p14:creationId xmlns:p14="http://schemas.microsoft.com/office/powerpoint/2010/main" val="18243789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28</a:t>
            </a:fld>
            <a:endParaRPr lang="de-D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139170" y="675294"/>
            <a:ext cx="9427229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700" b="1" dirty="0"/>
              <a:t>Wahlscheinmuster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43634A0E-1B90-45C8-BFA1-948073313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982" y="2130814"/>
            <a:ext cx="1598743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 sz="1100" b="1" dirty="0"/>
          </a:p>
        </p:txBody>
      </p:sp>
      <p:pic>
        <p:nvPicPr>
          <p:cNvPr id="16" name="Picture 8" descr="http://rlv.zcache.de/ausrufezeichen_runde_aufkleber-r243c1fd4467e4cc5942884c5bb80bc3a_v9waf_8byvr_512.jpg">
            <a:extLst>
              <a:ext uri="{FF2B5EF4-FFF2-40B4-BE49-F238E27FC236}">
                <a16:creationId xmlns:a16="http://schemas.microsoft.com/office/drawing/2014/main" id="{914AF7CB-74CE-4C2B-9A61-E70B3135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72" y="2541480"/>
            <a:ext cx="3571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6926DCF9-B969-D29A-FB47-2B746E19E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70" y="1107093"/>
            <a:ext cx="8227786" cy="5662691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B549F008-CF4B-41A9-BA4D-0AAA32A96E62}"/>
              </a:ext>
            </a:extLst>
          </p:cNvPr>
          <p:cNvSpPr/>
          <p:nvPr/>
        </p:nvSpPr>
        <p:spPr>
          <a:xfrm>
            <a:off x="5767111" y="2203252"/>
            <a:ext cx="3323597" cy="6602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grpSp>
        <p:nvGrpSpPr>
          <p:cNvPr id="19" name="Gruppieren 24">
            <a:extLst>
              <a:ext uri="{FF2B5EF4-FFF2-40B4-BE49-F238E27FC236}">
                <a16:creationId xmlns:a16="http://schemas.microsoft.com/office/drawing/2014/main" id="{6D5FC8BF-3B5F-44AC-B39D-EEF437067916}"/>
              </a:ext>
            </a:extLst>
          </p:cNvPr>
          <p:cNvGrpSpPr>
            <a:grpSpLocks/>
          </p:cNvGrpSpPr>
          <p:nvPr/>
        </p:nvGrpSpPr>
        <p:grpSpPr bwMode="auto">
          <a:xfrm rot="635836">
            <a:off x="8602909" y="1580561"/>
            <a:ext cx="164712" cy="293542"/>
            <a:chOff x="7092280" y="4797152"/>
            <a:chExt cx="216024" cy="360040"/>
          </a:xfrm>
        </p:grpSpPr>
        <p:cxnSp>
          <p:nvCxnSpPr>
            <p:cNvPr id="20" name="Gerade Verbindung 25">
              <a:extLst>
                <a:ext uri="{FF2B5EF4-FFF2-40B4-BE49-F238E27FC236}">
                  <a16:creationId xmlns:a16="http://schemas.microsoft.com/office/drawing/2014/main" id="{8761E7C5-E37A-4789-9C17-5EA545893146}"/>
                </a:ext>
              </a:extLst>
            </p:cNvPr>
            <p:cNvCxnSpPr/>
            <p:nvPr/>
          </p:nvCxnSpPr>
          <p:spPr>
            <a:xfrm flipV="1">
              <a:off x="7236296" y="4797152"/>
              <a:ext cx="72008" cy="3600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6">
              <a:extLst>
                <a:ext uri="{FF2B5EF4-FFF2-40B4-BE49-F238E27FC236}">
                  <a16:creationId xmlns:a16="http://schemas.microsoft.com/office/drawing/2014/main" id="{FFBEF7D5-E5D0-4C28-A201-D7B49FEB8C3C}"/>
                </a:ext>
              </a:extLst>
            </p:cNvPr>
            <p:cNvCxnSpPr/>
            <p:nvPr/>
          </p:nvCxnSpPr>
          <p:spPr>
            <a:xfrm flipH="1" flipV="1">
              <a:off x="7092280" y="5014235"/>
              <a:ext cx="144016" cy="1429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3E9383E0-4894-4A82-8058-5E523BE97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0272" y="1799617"/>
            <a:ext cx="30512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u="sng" dirty="0">
                <a:solidFill>
                  <a:srgbClr val="C00000"/>
                </a:solidFill>
                <a:latin typeface="Arial" panose="020B0604020202020204" pitchFamily="34" charset="0"/>
              </a:rPr>
              <a:t>Stimmabgabevermerk auf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u="sng" dirty="0">
                <a:solidFill>
                  <a:srgbClr val="C00000"/>
                </a:solidFill>
                <a:latin typeface="Arial" panose="020B0604020202020204" pitchFamily="34" charset="0"/>
              </a:rPr>
              <a:t>Wahlschein anbringen</a:t>
            </a: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3D929FBF-D02B-4D43-8B05-1F5AD8F71F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01144" y="1799617"/>
            <a:ext cx="722672" cy="154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0137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2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29</a:t>
            </a:fld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77837" y="700471"/>
            <a:ext cx="9080095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700" b="1"/>
              <a:t>Problemfälle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43504" y="2469578"/>
            <a:ext cx="851217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 b="1" dirty="0">
                <a:solidFill>
                  <a:srgbClr val="C00000"/>
                </a:solidFill>
              </a:rPr>
              <a:t>Lösung:</a:t>
            </a:r>
            <a:r>
              <a:rPr lang="de-DE" altLang="de-DE" sz="1600" dirty="0">
                <a:solidFill>
                  <a:srgbClr val="C00000"/>
                </a:solidFill>
              </a:rPr>
              <a:t> 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Wahlbriefe darf der Wahlvorstand nicht entgegennehmen</a:t>
            </a:r>
          </a:p>
          <a:p>
            <a:pPr eaLnBrk="1" hangingPunct="1">
              <a:buFontTx/>
              <a:buChar char="•"/>
            </a:pPr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Wähler ist darauf hinzuweisen, dass er </a:t>
            </a:r>
          </a:p>
          <a:p>
            <a:pPr eaLnBrk="1" hangingPunct="1">
              <a:buFontTx/>
              <a:buChar char="•"/>
            </a:pPr>
            <a:endParaRPr lang="de-DE" altLang="de-DE" sz="1600" dirty="0">
              <a:solidFill>
                <a:srgbClr val="C00000"/>
              </a:solidFill>
            </a:endParaRPr>
          </a:p>
          <a:p>
            <a:pPr lvl="1" eaLnBrk="1" hangingPunct="1"/>
            <a:r>
              <a:rPr lang="de-DE" altLang="de-DE" sz="1600" dirty="0">
                <a:solidFill>
                  <a:srgbClr val="C00000"/>
                </a:solidFill>
              </a:rPr>
              <a:t>entweder selbst für die Überbringung des Wahlbriefs an die Gemeinde (bis 18.00 Uhr am Wahltag) zu sorgen hat</a:t>
            </a:r>
          </a:p>
          <a:p>
            <a:pPr lvl="1" eaLnBrk="1" hangingPunct="1">
              <a:buFontTx/>
              <a:buChar char="-"/>
            </a:pPr>
            <a:endParaRPr lang="de-DE" altLang="de-DE" sz="1600" dirty="0">
              <a:solidFill>
                <a:srgbClr val="C00000"/>
              </a:solidFill>
            </a:endParaRPr>
          </a:p>
          <a:p>
            <a:pPr lvl="1" eaLnBrk="1" hangingPunct="1"/>
            <a:r>
              <a:rPr lang="de-DE" altLang="de-DE" sz="1600" dirty="0">
                <a:solidFill>
                  <a:srgbClr val="C00000"/>
                </a:solidFill>
              </a:rPr>
              <a:t>oder den Wahlschein dem Wahlbrief entnehmen muss und gegen Abgabe des Wahlscheins im Wahllokal persönlich wählen kann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943504" y="1532953"/>
            <a:ext cx="8208962" cy="79216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500" b="1" dirty="0">
                <a:latin typeface="Times New Roman" panose="02020603050405020304" pitchFamily="18" charset="0"/>
              </a:rPr>
              <a:t>	</a:t>
            </a:r>
            <a:r>
              <a:rPr lang="de-DE" altLang="de-DE" sz="1500" b="1" dirty="0"/>
              <a:t>Wähler will Wahlbrief (im roten Briefwahlumschlag) einem Wahlvorstand übergeben</a:t>
            </a:r>
          </a:p>
        </p:txBody>
      </p:sp>
    </p:spTree>
    <p:extLst>
      <p:ext uri="{BB962C8B-B14F-4D97-AF65-F5344CB8AC3E}">
        <p14:creationId xmlns:p14="http://schemas.microsoft.com/office/powerpoint/2010/main" val="40749129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</a:t>
            </a:fld>
            <a:endParaRPr lang="de-DE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937661" y="1719780"/>
            <a:ext cx="8208962" cy="28082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b="1" dirty="0"/>
              <a:t>ALLGEMEINE</a:t>
            </a:r>
            <a:br>
              <a:rPr lang="de-DE" altLang="de-DE" sz="4800" b="1" dirty="0"/>
            </a:br>
            <a:r>
              <a:rPr lang="de-DE" altLang="de-DE" sz="4800" b="1" dirty="0"/>
              <a:t>INFOS</a:t>
            </a:r>
            <a:br>
              <a:rPr lang="de-DE" altLang="de-DE" sz="4800" b="1" dirty="0"/>
            </a:br>
            <a:r>
              <a:rPr lang="de-DE" altLang="de-DE" sz="4800" b="1" dirty="0"/>
              <a:t>FÜR DEN WAHLVORSTAND</a:t>
            </a:r>
          </a:p>
        </p:txBody>
      </p:sp>
    </p:spTree>
    <p:extLst>
      <p:ext uri="{BB962C8B-B14F-4D97-AF65-F5344CB8AC3E}">
        <p14:creationId xmlns:p14="http://schemas.microsoft.com/office/powerpoint/2010/main" val="3313212128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30</a:t>
            </a:fld>
            <a:endParaRPr lang="de-D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223836" y="653883"/>
            <a:ext cx="9325629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700" b="1" dirty="0"/>
              <a:t>Wahlbriefmuster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87A6B3D-0A4B-7096-4DC8-4C2786C68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251" y="1903074"/>
            <a:ext cx="6934200" cy="433120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8738139-BA94-AA17-58B9-AA8DACE0F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187549"/>
            <a:ext cx="1600200" cy="73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Wahlbrief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260475" algn="l"/>
              </a:tabLst>
            </a:pPr>
            <a:r>
              <a:rPr lang="de-DE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Anschrift</a:t>
            </a:r>
            <a:r>
              <a:rPr lang="de-DE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6CEEBBF-B5B6-2871-2F6F-B8EA53731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984" y="2047738"/>
            <a:ext cx="952633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31908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31</a:t>
            </a:fld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53540" y="666334"/>
            <a:ext cx="8987459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700" b="1"/>
              <a:t>Problemfälle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71563" y="1501099"/>
            <a:ext cx="8208962" cy="2159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38200" indent="-838200"/>
            <a:r>
              <a:rPr lang="de-DE" altLang="de-DE" sz="1500" b="1" dirty="0"/>
              <a:t>Wähler nicht in Wählerverzeichnis eingetragen und hat keinen Wahlschein</a:t>
            </a:r>
          </a:p>
          <a:p>
            <a:pPr marL="838200" indent="-838200"/>
            <a:endParaRPr lang="de-DE" altLang="de-DE" sz="1500" b="1" dirty="0"/>
          </a:p>
          <a:p>
            <a:pPr marL="838200" indent="-838200"/>
            <a:r>
              <a:rPr lang="de-DE" altLang="de-DE" sz="1500" b="1" dirty="0"/>
              <a:t>Wähler legt keinen Wahlschein vor, obwohl W im Wählerverzeichnis</a:t>
            </a:r>
            <a:br>
              <a:rPr lang="de-DE" altLang="de-DE" sz="1500" b="1" dirty="0"/>
            </a:br>
            <a:endParaRPr lang="de-DE" altLang="de-DE" sz="1500" b="1" dirty="0"/>
          </a:p>
          <a:p>
            <a:pPr marL="838200" indent="-838200"/>
            <a:r>
              <a:rPr lang="de-DE" altLang="de-DE" sz="1500" b="1" dirty="0"/>
              <a:t>Wähler hat bereits Stimmabgabevermerk im Wählerverzeichnis</a:t>
            </a:r>
          </a:p>
          <a:p>
            <a:pPr marL="838200" indent="-838200"/>
            <a:endParaRPr lang="de-DE" altLang="de-DE" sz="1500" b="1" dirty="0"/>
          </a:p>
          <a:p>
            <a:pPr marL="838200" indent="-838200"/>
            <a:r>
              <a:rPr lang="de-DE" altLang="de-DE" sz="1500" b="1" dirty="0"/>
              <a:t>Wähler hat Stimmzettel außerhalb der Wahlzelle gekennzeichnet oder gefaltet</a:t>
            </a:r>
          </a:p>
          <a:p>
            <a:pPr marL="838200" indent="-838200"/>
            <a:endParaRPr lang="de-DE" altLang="de-DE" sz="1500" b="1" dirty="0"/>
          </a:p>
          <a:p>
            <a:pPr marL="838200" indent="-838200"/>
            <a:r>
              <a:rPr lang="de-DE" altLang="de-DE" sz="1500" b="1" dirty="0"/>
              <a:t>Wähler hat Stimmzettel so gefaltet, dass seine Stimmabgabe erkennbar ist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071563" y="3929173"/>
            <a:ext cx="85391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 b="1" dirty="0">
                <a:solidFill>
                  <a:srgbClr val="C00000"/>
                </a:solidFill>
              </a:rPr>
              <a:t>Lösung:</a:t>
            </a:r>
            <a:r>
              <a:rPr lang="de-DE" altLang="de-DE" sz="1600" dirty="0">
                <a:solidFill>
                  <a:srgbClr val="C00000"/>
                </a:solidFill>
              </a:rPr>
              <a:t> </a:t>
            </a:r>
          </a:p>
          <a:p>
            <a:pPr eaLnBrk="1" hangingPunct="1"/>
            <a:endParaRPr lang="de-DE" altLang="de-DE" sz="1600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1600" dirty="0">
                <a:solidFill>
                  <a:srgbClr val="C00000"/>
                </a:solidFill>
              </a:rPr>
              <a:t> Wähler ist zurückzuweisen!!!</a:t>
            </a:r>
          </a:p>
        </p:txBody>
      </p:sp>
    </p:spTree>
    <p:extLst>
      <p:ext uri="{BB962C8B-B14F-4D97-AF65-F5344CB8AC3E}">
        <p14:creationId xmlns:p14="http://schemas.microsoft.com/office/powerpoint/2010/main" val="14358100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32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97453" y="1134524"/>
            <a:ext cx="8208962" cy="28082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b="1" dirty="0"/>
              <a:t>SCHLUSS</a:t>
            </a:r>
          </a:p>
          <a:p>
            <a:pPr algn="ctr" eaLnBrk="1" hangingPunct="1"/>
            <a:r>
              <a:rPr lang="de-DE" altLang="de-DE" sz="4800" b="1" dirty="0"/>
              <a:t>DER</a:t>
            </a:r>
            <a:br>
              <a:rPr lang="de-DE" altLang="de-DE" sz="4800" b="1" dirty="0"/>
            </a:br>
            <a:r>
              <a:rPr lang="de-DE" altLang="de-DE" sz="4800" b="1" dirty="0"/>
              <a:t>WAHLHANDLUNG</a:t>
            </a:r>
          </a:p>
          <a:p>
            <a:pPr algn="ctr" eaLnBrk="1" hangingPunct="1"/>
            <a:r>
              <a:rPr lang="de-DE" altLang="de-DE" sz="4800" b="1" dirty="0"/>
              <a:t>- 18.00 UHR -</a:t>
            </a:r>
          </a:p>
        </p:txBody>
      </p:sp>
      <p:pic>
        <p:nvPicPr>
          <p:cNvPr id="12" name="Picture 6" descr="http://www.flughafenfeuerwehr-frankfurt.com/Bilder/18uhr.jpg">
            <a:extLst>
              <a:ext uri="{FF2B5EF4-FFF2-40B4-BE49-F238E27FC236}">
                <a16:creationId xmlns:a16="http://schemas.microsoft.com/office/drawing/2014/main" id="{5B9A10F8-F770-46E6-A825-2AC23461C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30" y="4088515"/>
            <a:ext cx="21272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03220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33</a:t>
            </a:fld>
            <a:endParaRPr lang="de-DE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540404" y="711475"/>
            <a:ext cx="8995834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Arbeiten nach Schluss der Wahlhandlung - Übersicht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012556" y="1534099"/>
            <a:ext cx="849630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Wahlvorsteher erklärt Wahl für beendet</a:t>
            </a:r>
          </a:p>
          <a:p>
            <a:pPr eaLnBrk="1" hangingPunct="1"/>
            <a:r>
              <a:rPr lang="de-DE" altLang="de-DE" sz="2000" b="1" dirty="0">
                <a:solidFill>
                  <a:srgbClr val="C00000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Ermittlung / Feststellung des Wahlergebnisses für den Stimmbezirk</a:t>
            </a:r>
          </a:p>
          <a:p>
            <a:pPr eaLnBrk="1" hangingPunct="1"/>
            <a:r>
              <a:rPr lang="de-DE" altLang="de-DE" sz="2000" b="1" dirty="0">
                <a:solidFill>
                  <a:srgbClr val="C00000"/>
                </a:solidFill>
              </a:rPr>
              <a:t>   </a:t>
            </a:r>
            <a:r>
              <a:rPr lang="de-DE" altLang="de-DE" sz="1600" b="1" dirty="0">
                <a:solidFill>
                  <a:srgbClr val="C00000"/>
                </a:solidFill>
              </a:rPr>
              <a:t>(Wahlberechtigte, Wähler, gültige u. ungültige Erst- u. Zweitstimmen)</a:t>
            </a:r>
            <a:br>
              <a:rPr lang="de-DE" altLang="de-DE" sz="1600" b="1" dirty="0">
                <a:solidFill>
                  <a:srgbClr val="C00000"/>
                </a:solidFill>
              </a:rPr>
            </a:br>
            <a:endParaRPr lang="de-DE" altLang="de-DE" sz="16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Beschlussfassung Stimmzettel, die Anlass zu Bedenken geben</a:t>
            </a:r>
          </a:p>
          <a:p>
            <a:pPr eaLnBrk="1" hangingPunct="1"/>
            <a:endParaRPr lang="de-DE" altLang="de-DE" sz="20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Übermittlung der Schnellmeldungen</a:t>
            </a:r>
          </a:p>
          <a:p>
            <a:pPr eaLnBrk="1" hangingPunct="1"/>
            <a:endParaRPr lang="de-DE" altLang="de-DE" sz="20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Erstellen einer Niederschrift</a:t>
            </a:r>
          </a:p>
          <a:p>
            <a:pPr eaLnBrk="1" hangingPunct="1"/>
            <a:r>
              <a:rPr lang="de-DE" altLang="de-DE" sz="2000" b="1" dirty="0">
                <a:solidFill>
                  <a:srgbClr val="C00000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Übergabe der Wahlunterlagen durch Wahlvorsteher / Schriftführer</a:t>
            </a:r>
          </a:p>
        </p:txBody>
      </p:sp>
    </p:spTree>
    <p:extLst>
      <p:ext uri="{BB962C8B-B14F-4D97-AF65-F5344CB8AC3E}">
        <p14:creationId xmlns:p14="http://schemas.microsoft.com/office/powerpoint/2010/main" val="32476373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34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78075" y="1709394"/>
            <a:ext cx="8208962" cy="28082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4800" b="1" dirty="0"/>
              <a:t>ERMITTLUNG UND FESTSTELLUNG DES WAHLERGEBNISSES</a:t>
            </a:r>
          </a:p>
        </p:txBody>
      </p:sp>
    </p:spTree>
    <p:extLst>
      <p:ext uri="{BB962C8B-B14F-4D97-AF65-F5344CB8AC3E}">
        <p14:creationId xmlns:p14="http://schemas.microsoft.com/office/powerpoint/2010/main" val="1578266968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35</a:t>
            </a:fld>
            <a:endParaRPr lang="de-DE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45544" y="677799"/>
            <a:ext cx="10220855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ERSTE SCHRITTE – ERMITTLUNG ZAHL DER WÄHLER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gray">
          <a:xfrm>
            <a:off x="556683" y="1520106"/>
            <a:ext cx="8415867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DD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de-DE" altLang="de-DE" sz="2000" b="1" u="sng" dirty="0">
                <a:solidFill>
                  <a:srgbClr val="C00000"/>
                </a:solidFill>
              </a:rPr>
              <a:t>1. Stimmzettel entnehmen </a:t>
            </a:r>
          </a:p>
          <a:p>
            <a:pPr marL="0" indent="0" eaLnBrk="1" hangingPunct="1">
              <a:spcBef>
                <a:spcPct val="50000"/>
              </a:spcBef>
            </a:pPr>
            <a:endParaRPr lang="de-DE" altLang="de-DE" sz="1000" b="1" u="sng" dirty="0">
              <a:solidFill>
                <a:srgbClr val="C00000"/>
              </a:solidFill>
            </a:endParaRPr>
          </a:p>
          <a:p>
            <a:pPr marL="0" indent="0" eaLnBrk="1" hangingPunct="1">
              <a:spcBef>
                <a:spcPct val="50000"/>
              </a:spcBef>
            </a:pPr>
            <a:r>
              <a:rPr lang="de-DE" altLang="de-DE" sz="2000" b="1" u="sng" dirty="0">
                <a:solidFill>
                  <a:srgbClr val="C00000"/>
                </a:solidFill>
              </a:rPr>
              <a:t>2. Zählen</a:t>
            </a:r>
            <a:r>
              <a:rPr lang="de-DE" altLang="de-DE" sz="1600" b="1" u="sng" dirty="0">
                <a:solidFill>
                  <a:srgbClr val="C00000"/>
                </a:solidFill>
              </a:rPr>
              <a:t>:</a:t>
            </a:r>
            <a:r>
              <a:rPr lang="de-DE" altLang="de-DE" sz="2000" b="1" dirty="0">
                <a:solidFill>
                  <a:srgbClr val="C00000"/>
                </a:solidFill>
              </a:rPr>
              <a:t> 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DE" altLang="de-DE" sz="2000" b="1" dirty="0">
                <a:solidFill>
                  <a:srgbClr val="C00000"/>
                </a:solidFill>
              </a:rPr>
              <a:t>	-Stimmzettel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DE" altLang="de-DE" sz="2000" b="1" dirty="0">
                <a:solidFill>
                  <a:srgbClr val="C00000"/>
                </a:solidFill>
              </a:rPr>
              <a:t>	-Stimmabgabevermerke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DE" altLang="de-DE" sz="2000" b="1" dirty="0">
                <a:solidFill>
                  <a:srgbClr val="C00000"/>
                </a:solidFill>
              </a:rPr>
              <a:t>	-ggf. Wahlscheine</a:t>
            </a:r>
          </a:p>
          <a:p>
            <a:pPr marL="0" indent="0" eaLnBrk="1" hangingPunct="1">
              <a:spcBef>
                <a:spcPct val="50000"/>
              </a:spcBef>
            </a:pPr>
            <a:endParaRPr lang="de-DE" altLang="de-DE" sz="1000" b="1" dirty="0">
              <a:solidFill>
                <a:srgbClr val="C00000"/>
              </a:solidFill>
            </a:endParaRPr>
          </a:p>
          <a:p>
            <a:pPr marL="0" indent="0" eaLnBrk="1" hangingPunct="1">
              <a:spcBef>
                <a:spcPct val="50000"/>
              </a:spcBef>
            </a:pPr>
            <a:r>
              <a:rPr lang="de-DE" altLang="de-DE" sz="2000" b="1" u="sng" dirty="0">
                <a:solidFill>
                  <a:srgbClr val="C00000"/>
                </a:solidFill>
              </a:rPr>
              <a:t>3. Plausibilität: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DE" altLang="de-DE" sz="1600" dirty="0">
                <a:solidFill>
                  <a:srgbClr val="C00000"/>
                </a:solidFill>
              </a:rPr>
              <a:t>    </a:t>
            </a:r>
            <a:r>
              <a:rPr lang="de-DE" altLang="de-DE" sz="1200" dirty="0">
                <a:solidFill>
                  <a:srgbClr val="C00000"/>
                </a:solidFill>
              </a:rPr>
              <a:t>    </a:t>
            </a:r>
            <a:r>
              <a:rPr lang="de-DE" altLang="de-DE" sz="1200" b="1" dirty="0">
                <a:solidFill>
                  <a:srgbClr val="C00000"/>
                </a:solidFill>
              </a:rPr>
              <a:t>Zahl der Stimmabgabevermerke (+ Wahlscheine) = Zahl der Stimmzettel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de-DE" altLang="de-DE" sz="1200" b="1" dirty="0">
                <a:solidFill>
                  <a:srgbClr val="C00000"/>
                </a:solidFill>
              </a:rPr>
              <a:t>         </a:t>
            </a:r>
            <a:r>
              <a:rPr lang="de-DE" altLang="de-DE" sz="1200" b="1" u="sng" dirty="0">
                <a:solidFill>
                  <a:srgbClr val="C00000"/>
                </a:solidFill>
              </a:rPr>
              <a:t>ACHTUNG:</a:t>
            </a:r>
            <a:r>
              <a:rPr lang="de-DE" altLang="de-DE" sz="1200" b="1" dirty="0">
                <a:solidFill>
                  <a:srgbClr val="C00000"/>
                </a:solidFill>
              </a:rPr>
              <a:t> Wenn keine Übereinstimmung, dann begründen!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8A5146-84F1-488B-A688-9F13B3923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675" y="1727084"/>
            <a:ext cx="3440123" cy="406055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6F17A5E-6873-4C8A-A63A-0D2D8CD79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186" y="1166340"/>
            <a:ext cx="30512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u="sng" dirty="0">
                <a:solidFill>
                  <a:schemeClr val="tx1"/>
                </a:solidFill>
                <a:latin typeface="Arial" panose="020B0604020202020204" pitchFamily="34" charset="0"/>
              </a:rPr>
              <a:t>Auszug aus NS unter 3.2 –Ermittlung Zahl der Wähler</a:t>
            </a:r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 flipV="1">
            <a:off x="3153904" y="1922160"/>
            <a:ext cx="4502259" cy="9217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01B4C671-7998-4337-A515-74B03024E4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4508" y="2843938"/>
            <a:ext cx="3161655" cy="4326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C3963650-1ED3-4C65-8937-E22E1F19DB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4759" y="3581383"/>
            <a:ext cx="3931404" cy="2190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Line 17">
            <a:extLst>
              <a:ext uri="{FF2B5EF4-FFF2-40B4-BE49-F238E27FC236}">
                <a16:creationId xmlns:a16="http://schemas.microsoft.com/office/drawing/2014/main" id="{463C15C4-A158-48D0-8950-5368D6CFB3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3565" y="4537843"/>
            <a:ext cx="5212597" cy="2190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4198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19" grpId="0" animBg="1"/>
      <p:bldP spid="2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36</a:t>
            </a:fld>
            <a:endParaRPr lang="de-DE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147233" y="711475"/>
            <a:ext cx="9427634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ERSTE SCHRITTE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gray">
          <a:xfrm>
            <a:off x="1733722" y="1428567"/>
            <a:ext cx="78486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DD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1463" indent="-271463" eaLnBrk="1" hangingPunct="1">
              <a:spcBef>
                <a:spcPct val="50000"/>
              </a:spcBef>
            </a:pPr>
            <a:r>
              <a:rPr lang="de-DE" altLang="de-DE" sz="2000" b="1" dirty="0">
                <a:solidFill>
                  <a:srgbClr val="C00000"/>
                </a:solidFill>
              </a:rPr>
              <a:t>4. Übertrag des </a:t>
            </a:r>
            <a:r>
              <a:rPr lang="de-DE" altLang="de-DE" sz="2000" b="1" u="sng" dirty="0">
                <a:solidFill>
                  <a:srgbClr val="C00000"/>
                </a:solidFill>
              </a:rPr>
              <a:t>Zahl der Wahlberechtigten und der Zahl der  Wähler</a:t>
            </a:r>
            <a:r>
              <a:rPr lang="de-DE" altLang="de-DE" sz="2000" b="1" dirty="0">
                <a:solidFill>
                  <a:srgbClr val="C00000"/>
                </a:solidFill>
              </a:rPr>
              <a:t> in Niederschrift unter </a:t>
            </a:r>
            <a:r>
              <a:rPr lang="de-DE" altLang="de-DE" sz="2000" b="1" u="sng" dirty="0">
                <a:solidFill>
                  <a:srgbClr val="C00000"/>
                </a:solidFill>
              </a:rPr>
              <a:t>Nr. 4</a:t>
            </a:r>
          </a:p>
          <a:p>
            <a:pPr marL="271463" indent="-271463" eaLnBrk="1" hangingPunct="1">
              <a:spcBef>
                <a:spcPct val="50000"/>
              </a:spcBef>
              <a:tabLst>
                <a:tab pos="271463" algn="l"/>
                <a:tab pos="542925" algn="l"/>
              </a:tabLst>
            </a:pPr>
            <a:r>
              <a:rPr lang="de-DE" altLang="de-DE" sz="1600" b="1" dirty="0">
                <a:solidFill>
                  <a:srgbClr val="C00000"/>
                </a:solidFill>
              </a:rPr>
              <a:t>     </a:t>
            </a:r>
            <a:r>
              <a:rPr lang="de-DE" altLang="de-DE" sz="1600" b="1" u="sng" dirty="0"/>
              <a:t>Zahlen der Wahlberechtigten (A-Zahlen)</a:t>
            </a:r>
            <a:r>
              <a:rPr lang="de-DE" altLang="de-DE" sz="1600" b="1" dirty="0"/>
              <a:t> werden vom Schriftführer aus der Abschlussbeurkundung des Wählerverzeichnisses übernommen!</a:t>
            </a:r>
          </a:p>
          <a:p>
            <a:pPr marL="271463" indent="-271463" eaLnBrk="1" hangingPunct="1">
              <a:spcBef>
                <a:spcPct val="50000"/>
              </a:spcBef>
              <a:tabLst>
                <a:tab pos="271463" algn="l"/>
                <a:tab pos="542925" algn="l"/>
              </a:tabLst>
            </a:pPr>
            <a:r>
              <a:rPr lang="de-DE" altLang="de-DE" sz="1600" b="1" dirty="0"/>
              <a:t>     </a:t>
            </a:r>
            <a:r>
              <a:rPr lang="de-DE" altLang="de-DE" sz="1600" b="1" u="sng" dirty="0"/>
              <a:t>Zahl der Wähler (B-Zahlen)</a:t>
            </a:r>
            <a:r>
              <a:rPr lang="de-DE" altLang="de-DE" sz="1600" b="1" dirty="0"/>
              <a:t> gemäß Ermittlung der </a:t>
            </a:r>
            <a:r>
              <a:rPr lang="de-DE" altLang="de-DE" sz="1600" b="1" dirty="0" err="1"/>
              <a:t>Vorfolie</a:t>
            </a:r>
            <a:r>
              <a:rPr lang="de-DE" altLang="de-DE" sz="1600" b="1" dirty="0"/>
              <a:t>! </a:t>
            </a:r>
          </a:p>
          <a:p>
            <a:pPr marL="0" indent="0" eaLnBrk="1" hangingPunct="1">
              <a:spcBef>
                <a:spcPct val="50000"/>
              </a:spcBef>
              <a:tabLst>
                <a:tab pos="542925" algn="l"/>
              </a:tabLst>
            </a:pPr>
            <a:endParaRPr lang="de-DE" altLang="de-DE" sz="2000" b="1" dirty="0">
              <a:solidFill>
                <a:srgbClr val="C00000"/>
              </a:solidFill>
            </a:endParaRPr>
          </a:p>
          <a:p>
            <a:pPr marL="0" indent="0" eaLnBrk="1" hangingPunct="1">
              <a:spcBef>
                <a:spcPct val="50000"/>
              </a:spcBef>
              <a:tabLst>
                <a:tab pos="542925" algn="l"/>
              </a:tabLst>
            </a:pPr>
            <a:r>
              <a:rPr lang="de-DE" altLang="de-DE" sz="2000" b="1" dirty="0">
                <a:solidFill>
                  <a:srgbClr val="C00000"/>
                </a:solidFill>
              </a:rPr>
              <a:t>					  </a:t>
            </a:r>
            <a:endParaRPr lang="de-DE" altLang="de-DE" sz="1000" b="1" u="sng" dirty="0">
              <a:solidFill>
                <a:srgbClr val="C0000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718" y="3184694"/>
            <a:ext cx="7489825" cy="30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8258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14" descr="Papiersta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884" y="3999346"/>
            <a:ext cx="12239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4" descr="Papiersta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14" y="4189983"/>
            <a:ext cx="12239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4" descr="Papiersta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931" y="4088130"/>
            <a:ext cx="12239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37</a:t>
            </a:fld>
            <a:endParaRPr lang="de-DE"/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1125537" y="687704"/>
            <a:ext cx="9432396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Stimmenauswertung (§ 69 BWO)</a:t>
            </a: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gray">
          <a:xfrm>
            <a:off x="2299229" y="1341290"/>
            <a:ext cx="7848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DD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 b="1" dirty="0">
                <a:solidFill>
                  <a:srgbClr val="C00000"/>
                </a:solidFill>
              </a:rPr>
              <a:t>Wahlhelfer bilden folgende Stapel:</a:t>
            </a:r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8390466" y="2639423"/>
            <a:ext cx="1660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00" dirty="0"/>
              <a:t>Stimmzettel, </a:t>
            </a:r>
          </a:p>
          <a:p>
            <a:pPr algn="ctr" eaLnBrk="1" hangingPunct="1"/>
            <a:r>
              <a:rPr lang="de-DE" altLang="de-DE" sz="1200" dirty="0"/>
              <a:t>die Anlass </a:t>
            </a:r>
          </a:p>
          <a:p>
            <a:pPr algn="ctr" eaLnBrk="1" hangingPunct="1"/>
            <a:r>
              <a:rPr lang="de-DE" altLang="de-DE" sz="1200" dirty="0"/>
              <a:t>zu Bedenken geben</a:t>
            </a:r>
            <a:r>
              <a:rPr lang="de-DE" altLang="de-DE" sz="1200" b="1" dirty="0"/>
              <a:t> Beschlussfassung!</a:t>
            </a:r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gray">
          <a:xfrm>
            <a:off x="4474541" y="3422050"/>
            <a:ext cx="1296987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Stapel 2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gray">
          <a:xfrm>
            <a:off x="6697158" y="3535739"/>
            <a:ext cx="1296988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Stapel 3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  <p:sp>
        <p:nvSpPr>
          <p:cNvPr id="49" name="Rectangle 31"/>
          <p:cNvSpPr>
            <a:spLocks noChangeArrowheads="1"/>
          </p:cNvSpPr>
          <p:nvPr/>
        </p:nvSpPr>
        <p:spPr bwMode="gray">
          <a:xfrm>
            <a:off x="8664720" y="3326711"/>
            <a:ext cx="1296988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Stapel 4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  <p:sp>
        <p:nvSpPr>
          <p:cNvPr id="50" name="Rectangle 32"/>
          <p:cNvSpPr>
            <a:spLocks noChangeArrowheads="1"/>
          </p:cNvSpPr>
          <p:nvPr/>
        </p:nvSpPr>
        <p:spPr bwMode="auto">
          <a:xfrm>
            <a:off x="2294862" y="2220211"/>
            <a:ext cx="15843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00" b="1" u="sng" dirty="0"/>
              <a:t>gültige Stimmen</a:t>
            </a:r>
          </a:p>
          <a:p>
            <a:pPr algn="ctr" eaLnBrk="1" hangingPunct="1"/>
            <a:r>
              <a:rPr lang="de-DE" altLang="de-DE" sz="1200" dirty="0"/>
              <a:t>bei denen Erst- und Zweitstimme</a:t>
            </a:r>
          </a:p>
          <a:p>
            <a:pPr algn="ctr" eaLnBrk="1" hangingPunct="1"/>
            <a:r>
              <a:rPr lang="de-DE" altLang="de-DE" sz="1200" b="1" u="sng" dirty="0"/>
              <a:t>für dieselbe Partei</a:t>
            </a:r>
            <a:r>
              <a:rPr lang="de-DE" altLang="de-DE" sz="1200" dirty="0"/>
              <a:t> abgegeben wurden</a:t>
            </a:r>
          </a:p>
          <a:p>
            <a:pPr algn="ctr" eaLnBrk="1" hangingPunct="1"/>
            <a:endParaRPr lang="de-DE" altLang="de-DE" sz="1200" b="1" dirty="0"/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4336604" y="2148751"/>
            <a:ext cx="15843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 sz="1200" b="1" u="sng" dirty="0"/>
          </a:p>
          <a:p>
            <a:pPr algn="ctr" eaLnBrk="1" hangingPunct="1"/>
            <a:r>
              <a:rPr lang="de-DE" altLang="de-DE" sz="1200" b="1" u="sng" dirty="0"/>
              <a:t>gültige Stimmen</a:t>
            </a:r>
          </a:p>
          <a:p>
            <a:pPr algn="ctr" eaLnBrk="1" hangingPunct="1"/>
            <a:r>
              <a:rPr lang="de-DE" altLang="de-DE" sz="1200" dirty="0"/>
              <a:t>mit</a:t>
            </a:r>
          </a:p>
          <a:p>
            <a:pPr algn="ctr" eaLnBrk="1" hangingPunct="1"/>
            <a:r>
              <a:rPr lang="de-DE" altLang="de-DE" sz="1200" b="1" u="sng" dirty="0"/>
              <a:t>unterschiedlicher</a:t>
            </a:r>
          </a:p>
          <a:p>
            <a:pPr algn="ctr" eaLnBrk="1" hangingPunct="1"/>
            <a:r>
              <a:rPr lang="de-DE" altLang="de-DE" sz="1200" dirty="0"/>
              <a:t>Erst- und Zweitstimmen, </a:t>
            </a:r>
            <a:r>
              <a:rPr lang="de-DE" altLang="de-DE" sz="1200" b="1" dirty="0"/>
              <a:t>sortiert nach Zweitstimmen!</a:t>
            </a:r>
          </a:p>
        </p:txBody>
      </p: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469359" y="3294032"/>
            <a:ext cx="1619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00" b="1" u="sng" dirty="0"/>
              <a:t>ungekennzeichnete</a:t>
            </a:r>
          </a:p>
          <a:p>
            <a:pPr algn="ctr" eaLnBrk="1" hangingPunct="1"/>
            <a:r>
              <a:rPr lang="de-DE" altLang="de-DE" sz="1200" b="1" u="sng" dirty="0"/>
              <a:t>Stimmzettel</a:t>
            </a:r>
            <a:endParaRPr lang="de-DE" altLang="de-DE" sz="1200" dirty="0"/>
          </a:p>
        </p:txBody>
      </p:sp>
      <p:sp>
        <p:nvSpPr>
          <p:cNvPr id="53" name="Rectangle 37"/>
          <p:cNvSpPr>
            <a:spLocks noChangeArrowheads="1"/>
          </p:cNvSpPr>
          <p:nvPr/>
        </p:nvSpPr>
        <p:spPr bwMode="auto">
          <a:xfrm>
            <a:off x="3864901" y="5226368"/>
            <a:ext cx="22320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200" b="1" u="sng" dirty="0">
                <a:solidFill>
                  <a:srgbClr val="C00000"/>
                </a:solidFill>
              </a:rPr>
              <a:t>Achtung:</a:t>
            </a:r>
          </a:p>
          <a:p>
            <a:pPr algn="ctr" eaLnBrk="1" hangingPunct="1"/>
            <a:r>
              <a:rPr lang="de-DE" altLang="de-DE" sz="1200" dirty="0"/>
              <a:t>Auch bei der Abgabe von </a:t>
            </a:r>
            <a:r>
              <a:rPr lang="de-DE" altLang="de-DE" sz="1200" b="1" u="sng" dirty="0"/>
              <a:t>nur Erst- bzw. Zweitstimme</a:t>
            </a:r>
          </a:p>
        </p:txBody>
      </p:sp>
      <p:pic>
        <p:nvPicPr>
          <p:cNvPr id="54" name="Picture 14" descr="Papierstap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17" y="3604135"/>
            <a:ext cx="12239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24"/>
          <p:cNvSpPr>
            <a:spLocks noChangeArrowheads="1"/>
          </p:cNvSpPr>
          <p:nvPr/>
        </p:nvSpPr>
        <p:spPr bwMode="gray">
          <a:xfrm>
            <a:off x="2493664" y="3354626"/>
            <a:ext cx="1296987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Stapel 1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2334947" y="2213084"/>
            <a:ext cx="1481138" cy="1035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0" name="Rectangle 35"/>
          <p:cNvSpPr>
            <a:spLocks noChangeArrowheads="1"/>
          </p:cNvSpPr>
          <p:nvPr/>
        </p:nvSpPr>
        <p:spPr bwMode="auto">
          <a:xfrm>
            <a:off x="4418229" y="2342309"/>
            <a:ext cx="1417119" cy="1409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1" name="Rectangle 35"/>
          <p:cNvSpPr>
            <a:spLocks noChangeArrowheads="1"/>
          </p:cNvSpPr>
          <p:nvPr/>
        </p:nvSpPr>
        <p:spPr bwMode="auto">
          <a:xfrm>
            <a:off x="3947713" y="5233496"/>
            <a:ext cx="2066397" cy="7036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6469359" y="3274389"/>
            <a:ext cx="1610152" cy="52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4" name="Rectangle 36"/>
          <p:cNvSpPr>
            <a:spLocks noChangeArrowheads="1"/>
          </p:cNvSpPr>
          <p:nvPr/>
        </p:nvSpPr>
        <p:spPr bwMode="auto">
          <a:xfrm>
            <a:off x="8477572" y="2628272"/>
            <a:ext cx="1471421" cy="8690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39108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46" grpId="0"/>
      <p:bldP spid="59" grpId="0" animBg="1"/>
      <p:bldP spid="60" grpId="0" animBg="1"/>
      <p:bldP spid="61" grpId="0" animBg="1"/>
      <p:bldP spid="62" grpId="0" animBg="1"/>
      <p:bldP spid="6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38</a:t>
            </a:fld>
            <a:endParaRPr lang="de-DE"/>
          </a:p>
        </p:txBody>
      </p:sp>
      <p:pic>
        <p:nvPicPr>
          <p:cNvPr id="11" name="Picture 5" descr="Papierstapel">
            <a:extLst>
              <a:ext uri="{FF2B5EF4-FFF2-40B4-BE49-F238E27FC236}">
                <a16:creationId xmlns:a16="http://schemas.microsoft.com/office/drawing/2014/main" id="{A473D0B6-F623-4788-AF35-A6530B99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83" y="2369818"/>
            <a:ext cx="4253478" cy="395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CF7450-2157-44B1-ABE7-58871E322DD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80606" y="312439"/>
            <a:ext cx="4556178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Stapel 1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>
                <a:solidFill>
                  <a:srgbClr val="C00000"/>
                </a:solidFill>
              </a:rPr>
              <a:t>„Gleichwähler“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Beispiele</a:t>
            </a:r>
            <a:endParaRPr lang="de-DE" altLang="de-DE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465455466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39</a:t>
            </a:fld>
            <a:endParaRPr lang="de-DE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333436" y="862655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/>
              <a:t>Stapel 1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333436" y="5597516"/>
            <a:ext cx="8208962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de-DE" b="1" dirty="0"/>
              <a:t> gültig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33" y="805307"/>
            <a:ext cx="3686175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023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084CF1A-FFA6-4088-95BF-36D72844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15888"/>
            <a:ext cx="47879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200" b="1">
                <a:solidFill>
                  <a:schemeClr val="bg1"/>
                </a:solidFill>
                <a:latin typeface="Arial" panose="020B0604020202020204" pitchFamily="34" charset="0"/>
              </a:rPr>
              <a:t>KOMMUNALWAHL 2020</a:t>
            </a: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DB4ADDE4-7041-43CF-9542-517750E77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957263"/>
            <a:ext cx="47879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ALLG. INFOS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BEC999C3-ED25-4A02-B4FB-1CE4FEAD8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9" y="1964354"/>
            <a:ext cx="9582887" cy="458587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200" b="1" dirty="0"/>
              <a:t>ZUM DOWNLOAD UNTER </a:t>
            </a:r>
          </a:p>
          <a:p>
            <a:pPr algn="ctr" eaLnBrk="1" hangingPunct="1">
              <a:defRPr/>
            </a:pPr>
            <a:endParaRPr lang="de-DE" altLang="de-DE" sz="2000" b="1" dirty="0">
              <a:solidFill>
                <a:srgbClr val="8E0000"/>
              </a:solidFill>
            </a:endParaRPr>
          </a:p>
          <a:p>
            <a:pPr algn="ctr" eaLnBrk="1" hangingPunct="1">
              <a:defRPr/>
            </a:pPr>
            <a:r>
              <a:rPr lang="de-DE" altLang="de-DE" sz="3200" b="1" u="sng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www.eggolsheim.de</a:t>
            </a:r>
            <a:endParaRPr lang="de-DE" altLang="de-DE" sz="3200" b="1" u="sng" dirty="0">
              <a:solidFill>
                <a:srgbClr val="C00000"/>
              </a:solidFill>
            </a:endParaRPr>
          </a:p>
          <a:p>
            <a:pPr algn="ctr" eaLnBrk="1" hangingPunct="1">
              <a:defRPr/>
            </a:pPr>
            <a:endParaRPr lang="de-DE" altLang="de-DE" sz="2000" b="1" dirty="0">
              <a:solidFill>
                <a:srgbClr val="8E0000"/>
              </a:solidFill>
            </a:endParaRPr>
          </a:p>
          <a:p>
            <a:pPr algn="ctr" eaLnBrk="1" hangingPunct="1">
              <a:defRPr/>
            </a:pPr>
            <a:r>
              <a:rPr lang="de-DE" altLang="de-DE" sz="2800" b="1" dirty="0"/>
              <a:t>STEHEN FÜR WAHLHELFER BEREIT:</a:t>
            </a:r>
          </a:p>
          <a:p>
            <a:pPr algn="ctr" eaLnBrk="1" hangingPunct="1">
              <a:defRPr/>
            </a:pPr>
            <a:endParaRPr lang="de-DE" altLang="de-DE" sz="2000" b="1" dirty="0"/>
          </a:p>
          <a:p>
            <a:pPr marL="3314700" lvl="6" indent="-342900">
              <a:buFont typeface="Arial" panose="020B0604020202020204" pitchFamily="34" charset="0"/>
              <a:buChar char="•"/>
              <a:defRPr/>
            </a:pPr>
            <a:r>
              <a:rPr lang="de-DE" altLang="de-DE" sz="2000" b="1" dirty="0">
                <a:solidFill>
                  <a:srgbClr val="C00000"/>
                </a:solidFill>
              </a:rPr>
              <a:t>Inhalte dieser Schulung</a:t>
            </a:r>
          </a:p>
          <a:p>
            <a:pPr marL="3314700" lvl="6" indent="-342900">
              <a:buFont typeface="Arial" panose="020B0604020202020204" pitchFamily="34" charset="0"/>
              <a:buChar char="•"/>
              <a:defRPr/>
            </a:pPr>
            <a:r>
              <a:rPr lang="de-DE" altLang="de-DE" sz="2000" b="1" dirty="0">
                <a:solidFill>
                  <a:srgbClr val="C00000"/>
                </a:solidFill>
              </a:rPr>
              <a:t>Wahlanweisungen </a:t>
            </a:r>
          </a:p>
          <a:p>
            <a:pPr marL="3314700" lvl="6" indent="-342900">
              <a:buFont typeface="Arial" panose="020B0604020202020204" pitchFamily="34" charset="0"/>
              <a:buChar char="•"/>
              <a:defRPr/>
            </a:pPr>
            <a:r>
              <a:rPr lang="de-DE" altLang="de-DE" sz="2000" b="1" dirty="0">
                <a:solidFill>
                  <a:srgbClr val="C00000"/>
                </a:solidFill>
              </a:rPr>
              <a:t>Musterniederschriften </a:t>
            </a:r>
          </a:p>
          <a:p>
            <a:pPr marL="3314700" lvl="6" indent="-342900">
              <a:buFont typeface="Arial" panose="020B0604020202020204" pitchFamily="34" charset="0"/>
              <a:buChar char="•"/>
              <a:defRPr/>
            </a:pPr>
            <a:r>
              <a:rPr lang="de-DE" altLang="de-DE" sz="2000" b="1" dirty="0">
                <a:solidFill>
                  <a:srgbClr val="C00000"/>
                </a:solidFill>
              </a:rPr>
              <a:t>allgemeine Infos zur Wahl</a:t>
            </a:r>
          </a:p>
          <a:p>
            <a:pPr marL="3314700" lvl="6" indent="-342900">
              <a:buFont typeface="Arial" panose="020B0604020202020204" pitchFamily="34" charset="0"/>
              <a:buChar char="•"/>
              <a:defRPr/>
            </a:pPr>
            <a:endParaRPr lang="de-DE" altLang="de-DE" sz="2000" b="1" dirty="0">
              <a:solidFill>
                <a:srgbClr val="8E0000"/>
              </a:solidFill>
            </a:endParaRPr>
          </a:p>
          <a:p>
            <a:pPr marL="3314700" lvl="6" indent="-342900">
              <a:buFont typeface="Arial" panose="020B0604020202020204" pitchFamily="34" charset="0"/>
              <a:buChar char="•"/>
              <a:defRPr/>
            </a:pPr>
            <a:endParaRPr lang="de-DE" altLang="de-DE" sz="2000" b="1" dirty="0">
              <a:solidFill>
                <a:srgbClr val="8E0000"/>
              </a:solidFill>
            </a:endParaRPr>
          </a:p>
          <a:p>
            <a:pPr marL="3314700" lvl="6" indent="-342900">
              <a:buFont typeface="Arial" panose="020B0604020202020204" pitchFamily="34" charset="0"/>
              <a:buChar char="•"/>
              <a:defRPr/>
            </a:pPr>
            <a:endParaRPr lang="de-DE" altLang="de-DE" sz="2000" dirty="0">
              <a:solidFill>
                <a:srgbClr val="8E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F34AAD-E456-41B6-99EB-78751B3F6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985" y="716280"/>
            <a:ext cx="9262882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/>
              <a:t>ALLGEMEINE INFOS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40</a:t>
            </a:fld>
            <a:endParaRPr lang="de-DE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268649" y="716407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/>
              <a:t>Stapel 1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333436" y="5486844"/>
            <a:ext cx="8208962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de-DE" b="1" dirty="0"/>
              <a:t> gültig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21" y="716407"/>
            <a:ext cx="3657600" cy="520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7983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41</a:t>
            </a:fld>
            <a:endParaRPr lang="de-DE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268649" y="792563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/>
              <a:t>Stapel 1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68649" y="5561457"/>
            <a:ext cx="8208962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de-DE" b="1" dirty="0"/>
              <a:t>gültig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708" y="805307"/>
            <a:ext cx="3679825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856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42</a:t>
            </a:fld>
            <a:endParaRPr lang="de-DE"/>
          </a:p>
        </p:txBody>
      </p:sp>
      <p:pic>
        <p:nvPicPr>
          <p:cNvPr id="11" name="Picture 5" descr="Papierstap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83" y="2369818"/>
            <a:ext cx="4253478" cy="395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gray">
          <a:xfrm>
            <a:off x="3680606" y="304690"/>
            <a:ext cx="4556178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Stapel 1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>
                <a:solidFill>
                  <a:srgbClr val="C00000"/>
                </a:solidFill>
              </a:rPr>
              <a:t>„Gleichwähler“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Niederschrift</a:t>
            </a:r>
            <a:r>
              <a:rPr lang="de-DE" altLang="de-DE" sz="2400" b="1" dirty="0">
                <a:solidFill>
                  <a:srgbClr val="C0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63563826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43</a:t>
            </a:fld>
            <a:endParaRPr lang="de-DE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618309" y="1769321"/>
            <a:ext cx="8459787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 sz="1200" b="1">
              <a:solidFill>
                <a:schemeClr val="hlink"/>
              </a:solidFill>
            </a:endParaRPr>
          </a:p>
          <a:p>
            <a:pPr eaLnBrk="1" hangingPunct="1">
              <a:buFontTx/>
              <a:buChar char="•"/>
            </a:pPr>
            <a:endParaRPr lang="de-DE" altLang="de-DE" sz="1400">
              <a:solidFill>
                <a:schemeClr val="tx2"/>
              </a:solidFill>
            </a:endParaRPr>
          </a:p>
          <a:p>
            <a:pPr eaLnBrk="1" hangingPunct="1">
              <a:buFontTx/>
              <a:buChar char="•"/>
            </a:pPr>
            <a:endParaRPr lang="de-DE" altLang="de-DE" sz="1400">
              <a:solidFill>
                <a:schemeClr val="tx2"/>
              </a:solidFill>
            </a:endParaRPr>
          </a:p>
          <a:p>
            <a:pPr eaLnBrk="1" hangingPunct="1"/>
            <a:endParaRPr lang="de-DE" altLang="de-DE" sz="1400" b="1" u="sng">
              <a:solidFill>
                <a:schemeClr val="tx2"/>
              </a:solidFill>
            </a:endParaRPr>
          </a:p>
          <a:p>
            <a:pPr eaLnBrk="1" hangingPunct="1"/>
            <a:endParaRPr lang="de-DE" altLang="de-DE" sz="1600">
              <a:solidFill>
                <a:schemeClr val="tx2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1945334" y="927375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altLang="de-DE" b="1" u="sng" dirty="0"/>
              <a:t>Stapel 1</a:t>
            </a:r>
            <a:r>
              <a:rPr lang="de-DE" altLang="de-DE" dirty="0"/>
              <a:t> = Erst-/Zweitstimme gleich (gültig)</a:t>
            </a: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96" y="1646512"/>
            <a:ext cx="53721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59" y="3735662"/>
            <a:ext cx="2665412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Line 12"/>
          <p:cNvSpPr>
            <a:spLocks noChangeShapeType="1"/>
          </p:cNvSpPr>
          <p:nvPr/>
        </p:nvSpPr>
        <p:spPr bwMode="auto">
          <a:xfrm flipH="1">
            <a:off x="5113984" y="2151337"/>
            <a:ext cx="287337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gray">
          <a:xfrm>
            <a:off x="2593034" y="337530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600" b="1" dirty="0"/>
              <a:t>Niederschrift 4. D (ZS I)</a:t>
            </a: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pic>
        <p:nvPicPr>
          <p:cNvPr id="20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484" y="3735662"/>
            <a:ext cx="26638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6193484" y="2151337"/>
            <a:ext cx="2305050" cy="230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gray">
          <a:xfrm>
            <a:off x="6193484" y="3446737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600" b="1" dirty="0"/>
              <a:t>Niederschrift 4. F (ZS I)</a:t>
            </a:r>
            <a:endParaRPr lang="de-DE" altLang="de-DE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72220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 animBg="1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44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2712976" y="3411159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5651878" y="3378921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211" y="2421954"/>
            <a:ext cx="4168304" cy="3874385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2EB3E16-D5D2-49E8-A20A-753432E353E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45023" y="346864"/>
            <a:ext cx="524876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Stapel 3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>
                <a:solidFill>
                  <a:srgbClr val="C00000"/>
                </a:solidFill>
              </a:rPr>
              <a:t>„leere Stimmzettel“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Beispiel</a:t>
            </a:r>
            <a:r>
              <a:rPr lang="de-DE" altLang="de-DE" sz="2400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89621941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45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153302" y="937226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Stapel 3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152814" y="5906110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 ungültig</a:t>
            </a: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85" y="860547"/>
            <a:ext cx="3971925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7994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46</a:t>
            </a:fld>
            <a:endParaRPr lang="de-DE"/>
          </a:p>
        </p:txBody>
      </p:sp>
      <p:pic>
        <p:nvPicPr>
          <p:cNvPr id="13" name="Picture 3" descr="Papierstap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50" y="2507551"/>
            <a:ext cx="4036016" cy="375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gray">
          <a:xfrm>
            <a:off x="3182400" y="417690"/>
            <a:ext cx="524876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Stapel 3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>
                <a:solidFill>
                  <a:srgbClr val="C00000"/>
                </a:solidFill>
              </a:rPr>
              <a:t>„leere Stimmzettel“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Niederschrift</a:t>
            </a:r>
            <a:r>
              <a:rPr lang="de-DE" altLang="de-DE" sz="2400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338307551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47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12328" y="812435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altLang="de-DE" b="1" u="sng" dirty="0"/>
              <a:t>Stapel 3</a:t>
            </a:r>
            <a:r>
              <a:rPr lang="de-DE" altLang="de-DE" dirty="0"/>
              <a:t> = leer (ungültig)</a:t>
            </a:r>
            <a:endParaRPr lang="de-DE" altLang="de-DE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2633053" y="326036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600" b="1" dirty="0"/>
              <a:t>Niederschrift 4. C (ZS I)</a:t>
            </a: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089040" y="3260360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600" b="1" dirty="0"/>
              <a:t>Niederschrift 4. E (ZS I)</a:t>
            </a: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620736"/>
              </p:ext>
            </p:extLst>
          </p:nvPr>
        </p:nvGraphicFramePr>
        <p:xfrm>
          <a:off x="3064853" y="1244235"/>
          <a:ext cx="5280025" cy="202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7104507" imgH="2730246" progId="CorelDRAW.Graphic.11">
                  <p:embed/>
                </p:oleObj>
              </mc:Choice>
              <mc:Fallback>
                <p:oleObj name="CorelDRAW" r:id="rId5" imgW="7104507" imgH="2730246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4853" y="1244235"/>
                        <a:ext cx="5280025" cy="202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90" y="3692160"/>
            <a:ext cx="2592388" cy="227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Line 10"/>
          <p:cNvSpPr>
            <a:spLocks noChangeShapeType="1"/>
          </p:cNvSpPr>
          <p:nvPr/>
        </p:nvSpPr>
        <p:spPr bwMode="auto">
          <a:xfrm flipH="1">
            <a:off x="5080978" y="1460135"/>
            <a:ext cx="21590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6089040" y="1460135"/>
            <a:ext cx="252095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78" y="3692160"/>
            <a:ext cx="25923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596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48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3904190" y="3512303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5777867" y="3415972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2668857" y="3143926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6" name="Picture 3" descr="Papierstap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329" y="2360605"/>
            <a:ext cx="4233945" cy="39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"/>
          <p:cNvSpPr>
            <a:spLocks noChangeArrowheads="1"/>
          </p:cNvSpPr>
          <p:nvPr/>
        </p:nvSpPr>
        <p:spPr bwMode="gray">
          <a:xfrm>
            <a:off x="3309526" y="303525"/>
            <a:ext cx="4732851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Stapel 2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>
                <a:solidFill>
                  <a:srgbClr val="C00000"/>
                </a:solidFill>
              </a:rPr>
              <a:t>„Wechselwähler“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Beispiele</a:t>
            </a:r>
            <a:r>
              <a:rPr lang="de-DE" altLang="de-DE" sz="2400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4145233469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49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88300" y="997625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Stapel 2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571471" y="5680877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 gültig</a:t>
            </a: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64" y="997625"/>
            <a:ext cx="3614738" cy="512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1328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5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53540" y="677360"/>
            <a:ext cx="8995927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/>
              <a:t>ALLGEMEINE INFOS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713659" y="1509343"/>
            <a:ext cx="867568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4500" indent="12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 b="1" u="sng" dirty="0">
                <a:solidFill>
                  <a:srgbClr val="C00000"/>
                </a:solidFill>
              </a:rPr>
              <a:t>Aufgaben des Bundestags:</a:t>
            </a:r>
          </a:p>
          <a:p>
            <a:pPr eaLnBrk="1" hangingPunct="1"/>
            <a:r>
              <a:rPr lang="de-DE" altLang="de-DE" sz="2000" b="1" dirty="0">
                <a:solidFill>
                  <a:srgbClr val="C00000"/>
                </a:solidFill>
              </a:rPr>
              <a:t>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de-DE" altLang="de-DE" sz="2000" b="1" dirty="0">
                <a:solidFill>
                  <a:srgbClr val="C00000"/>
                </a:solidFill>
              </a:rPr>
              <a:t> Gesetzgebung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de-DE" altLang="de-DE" sz="1500" b="1" dirty="0">
              <a:solidFill>
                <a:srgbClr val="C00000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de-DE" altLang="de-DE" sz="2000" b="1" dirty="0">
                <a:solidFill>
                  <a:srgbClr val="C00000"/>
                </a:solidFill>
              </a:rPr>
              <a:t> Wahlorgan</a:t>
            </a:r>
          </a:p>
          <a:p>
            <a:pPr lvl="2" eaLnBrk="1" hangingPunct="1">
              <a:buFontTx/>
              <a:buChar char="-"/>
            </a:pPr>
            <a:r>
              <a:rPr lang="de-DE" altLang="de-DE" sz="2000" b="1" dirty="0">
                <a:solidFill>
                  <a:srgbClr val="C00000"/>
                </a:solidFill>
              </a:rPr>
              <a:t> Mitwirkung bei der Wahl des Bundespräsidenten</a:t>
            </a:r>
          </a:p>
          <a:p>
            <a:pPr lvl="2" eaLnBrk="1" hangingPunct="1">
              <a:buFontTx/>
              <a:buChar char="-"/>
            </a:pPr>
            <a:r>
              <a:rPr lang="de-DE" altLang="de-DE" sz="2000" b="1" dirty="0">
                <a:solidFill>
                  <a:srgbClr val="C00000"/>
                </a:solidFill>
              </a:rPr>
              <a:t> Wahl des Bundeskanzlers</a:t>
            </a:r>
          </a:p>
          <a:p>
            <a:pPr lvl="2" eaLnBrk="1" hangingPunct="1">
              <a:buFontTx/>
              <a:buChar char="-"/>
            </a:pPr>
            <a:r>
              <a:rPr lang="de-DE" altLang="de-DE" sz="2000" b="1" dirty="0">
                <a:solidFill>
                  <a:srgbClr val="C00000"/>
                </a:solidFill>
              </a:rPr>
              <a:t> Wahl der Hälfte der Verfassungsrichter</a:t>
            </a:r>
          </a:p>
          <a:p>
            <a:pPr lvl="2" eaLnBrk="1" hangingPunct="1"/>
            <a:endParaRPr lang="de-DE" altLang="de-DE" sz="1500" b="1" dirty="0">
              <a:solidFill>
                <a:srgbClr val="C00000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de-DE" altLang="de-DE" sz="2000" b="1" dirty="0">
                <a:solidFill>
                  <a:srgbClr val="C00000"/>
                </a:solidFill>
              </a:rPr>
              <a:t> Sonstiges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de-DE" altLang="de-DE" sz="2000" b="1" dirty="0">
                <a:solidFill>
                  <a:srgbClr val="C00000"/>
                </a:solidFill>
              </a:rPr>
              <a:t>	</a:t>
            </a:r>
            <a:r>
              <a:rPr lang="de-DE" altLang="de-DE" sz="2000" dirty="0">
                <a:solidFill>
                  <a:srgbClr val="C00000"/>
                </a:solidFill>
              </a:rPr>
              <a:t>-</a:t>
            </a:r>
            <a:r>
              <a:rPr lang="de-DE" altLang="de-DE" sz="2000" b="1" dirty="0">
                <a:solidFill>
                  <a:srgbClr val="C00000"/>
                </a:solidFill>
              </a:rPr>
              <a:t> Kontrollfunktion durch z. B. Untersuchungsausschüsse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de-DE" altLang="de-DE" sz="2000" b="1" dirty="0">
                <a:solidFill>
                  <a:srgbClr val="C00000"/>
                </a:solidFill>
              </a:rPr>
              <a:t>	</a:t>
            </a:r>
            <a:r>
              <a:rPr lang="de-DE" altLang="de-DE" sz="2000" dirty="0">
                <a:solidFill>
                  <a:srgbClr val="C00000"/>
                </a:solidFill>
              </a:rPr>
              <a:t>-</a:t>
            </a:r>
            <a:r>
              <a:rPr lang="de-DE" altLang="de-DE" sz="2000" b="1" dirty="0">
                <a:solidFill>
                  <a:srgbClr val="C00000"/>
                </a:solidFill>
              </a:rPr>
              <a:t> Beschluss wichtiger politischer Akte (z. B. Verteidigungsfall)</a:t>
            </a:r>
          </a:p>
        </p:txBody>
      </p:sp>
    </p:spTree>
    <p:extLst>
      <p:ext uri="{BB962C8B-B14F-4D97-AF65-F5344CB8AC3E}">
        <p14:creationId xmlns:p14="http://schemas.microsoft.com/office/powerpoint/2010/main" val="15379285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50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817232" y="963234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Stapel 2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740192" y="5648923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Erststimme ungültig				       Zweitstimme gültig</a:t>
            </a: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65" y="967386"/>
            <a:ext cx="3465512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0032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51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791168" y="1041074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Stapel 2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668800" y="5725098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/>
              <a:t>gültig</a:t>
            </a: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83" y="1031800"/>
            <a:ext cx="3606800" cy="510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2254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52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6" name="Picture 3" descr="Papierstap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52" y="2602359"/>
            <a:ext cx="3972621" cy="369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4"/>
          <p:cNvSpPr>
            <a:spLocks noChangeArrowheads="1"/>
          </p:cNvSpPr>
          <p:nvPr/>
        </p:nvSpPr>
        <p:spPr bwMode="gray">
          <a:xfrm>
            <a:off x="3345566" y="431507"/>
            <a:ext cx="5037694" cy="157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Stapel 2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>
                <a:solidFill>
                  <a:srgbClr val="C00000"/>
                </a:solidFill>
              </a:rPr>
              <a:t>„Wechselwähler“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Niederschrift</a:t>
            </a:r>
            <a:r>
              <a:rPr lang="de-DE" altLang="de-DE" sz="2400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879281717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53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2255722" y="932410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448269" y="3528867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321946" y="3432536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212936" y="3160490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gray">
          <a:xfrm>
            <a:off x="4448269" y="3118787"/>
            <a:ext cx="2519363" cy="157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gray">
          <a:xfrm>
            <a:off x="1676285" y="810342"/>
            <a:ext cx="8532812" cy="218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>
                <a:tab pos="90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tabLst>
                <a:tab pos="901700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tabLst>
                <a:tab pos="9017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altLang="de-DE" b="1" u="sng" dirty="0"/>
              <a:t>Stapel 2</a:t>
            </a:r>
            <a:r>
              <a:rPr lang="de-DE" altLang="de-DE" dirty="0"/>
              <a:t> = unterschiedliche Erst- / Zweitstimme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1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>
                <a:solidFill>
                  <a:srgbClr val="C00000"/>
                </a:solidFill>
              </a:rPr>
              <a:t>	</a:t>
            </a:r>
            <a:r>
              <a:rPr lang="de-DE" altLang="de-DE" sz="1800" b="1" dirty="0">
                <a:solidFill>
                  <a:srgbClr val="C00000"/>
                </a:solidFill>
              </a:rPr>
              <a:t>1. 	</a:t>
            </a:r>
            <a:r>
              <a:rPr lang="de-DE" altLang="de-DE" sz="1800" dirty="0">
                <a:solidFill>
                  <a:srgbClr val="C00000"/>
                </a:solidFill>
              </a:rPr>
              <a:t>Sortieren </a:t>
            </a:r>
            <a:r>
              <a:rPr lang="de-DE" altLang="de-DE" sz="1800" b="1" u="sng" dirty="0">
                <a:solidFill>
                  <a:srgbClr val="C00000"/>
                </a:solidFill>
              </a:rPr>
              <a:t>nach Zweitstimme</a:t>
            </a:r>
            <a:r>
              <a:rPr lang="de-DE" altLang="de-DE" sz="1800" dirty="0">
                <a:solidFill>
                  <a:srgbClr val="C00000"/>
                </a:solidFill>
              </a:rPr>
              <a:t> getrennt nach Parteien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000" b="1" dirty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800" b="1" dirty="0">
                <a:solidFill>
                  <a:srgbClr val="C00000"/>
                </a:solidFill>
              </a:rPr>
              <a:t>	2.	</a:t>
            </a:r>
            <a:r>
              <a:rPr lang="de-DE" altLang="de-DE" sz="1800" dirty="0">
                <a:solidFill>
                  <a:srgbClr val="C00000"/>
                </a:solidFill>
              </a:rPr>
              <a:t>Bilden eines Stapels auf denen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b="1" u="sng" dirty="0">
                <a:solidFill>
                  <a:srgbClr val="C00000"/>
                </a:solidFill>
              </a:rPr>
              <a:t>nur Erststimme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dirty="0">
                <a:solidFill>
                  <a:srgbClr val="C00000"/>
                </a:solidFill>
              </a:rPr>
              <a:t>und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b="1" u="sng" dirty="0">
                <a:solidFill>
                  <a:srgbClr val="C00000"/>
                </a:solidFill>
              </a:rPr>
              <a:t>keine                                  </a:t>
            </a:r>
            <a:r>
              <a:rPr lang="de-DE" altLang="de-DE" sz="1800" b="1" dirty="0">
                <a:solidFill>
                  <a:srgbClr val="C00000"/>
                </a:solidFill>
              </a:rPr>
              <a:t>	</a:t>
            </a:r>
            <a:r>
              <a:rPr lang="de-DE" altLang="de-DE" sz="1800" b="1" u="sng" dirty="0">
                <a:solidFill>
                  <a:srgbClr val="C00000"/>
                </a:solidFill>
              </a:rPr>
              <a:t>	Zweitstimme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dirty="0">
                <a:solidFill>
                  <a:srgbClr val="C00000"/>
                </a:solidFill>
              </a:rPr>
              <a:t>abgegeben wurde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000" dirty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800" b="1" dirty="0">
                <a:solidFill>
                  <a:srgbClr val="C00000"/>
                </a:solidFill>
              </a:rPr>
              <a:t>	3. 	</a:t>
            </a:r>
            <a:r>
              <a:rPr lang="de-DE" altLang="de-DE" sz="1800" dirty="0">
                <a:solidFill>
                  <a:srgbClr val="C00000"/>
                </a:solidFill>
              </a:rPr>
              <a:t>Zählen und Übertrag der </a:t>
            </a:r>
            <a:r>
              <a:rPr lang="de-DE" altLang="de-DE" sz="1800" b="1" u="sng" dirty="0">
                <a:solidFill>
                  <a:srgbClr val="C00000"/>
                </a:solidFill>
              </a:rPr>
              <a:t>gültigen Zweitstimmen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0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65" y="3389872"/>
            <a:ext cx="4537075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9"/>
          <p:cNvSpPr>
            <a:spLocks noChangeArrowheads="1"/>
          </p:cNvSpPr>
          <p:nvPr/>
        </p:nvSpPr>
        <p:spPr bwMode="gray">
          <a:xfrm>
            <a:off x="2781706" y="3007348"/>
            <a:ext cx="2520950" cy="38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600" b="1" dirty="0"/>
              <a:t>Niederschrift 4. E (ZS II)</a:t>
            </a: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6608512" y="2857953"/>
            <a:ext cx="887663" cy="18396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364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54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2046755" y="913183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gray">
          <a:xfrm>
            <a:off x="1467318" y="1137770"/>
            <a:ext cx="8532812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>
                <a:tab pos="90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tabLst>
                <a:tab pos="901700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tabLst>
                <a:tab pos="9017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altLang="de-DE" b="1" u="sng" dirty="0"/>
              <a:t>Stapel 2</a:t>
            </a:r>
            <a:r>
              <a:rPr lang="de-DE" altLang="de-DE" dirty="0"/>
              <a:t> = unterschiedliche Erst- / Zweitstimme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1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  <a:r>
              <a:rPr lang="de-DE" altLang="de-DE" sz="1800" b="1" dirty="0">
                <a:solidFill>
                  <a:srgbClr val="C00000"/>
                </a:solidFill>
              </a:rPr>
              <a:t>4.	</a:t>
            </a:r>
            <a:r>
              <a:rPr lang="de-DE" altLang="de-DE" sz="1800" dirty="0">
                <a:solidFill>
                  <a:srgbClr val="C00000"/>
                </a:solidFill>
              </a:rPr>
              <a:t>Zählen und Übertrag der Stimmzettel auf denen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b="1" u="sng" dirty="0">
                <a:solidFill>
                  <a:srgbClr val="C00000"/>
                </a:solidFill>
              </a:rPr>
              <a:t>nur Erststimme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dirty="0">
                <a:solidFill>
                  <a:srgbClr val="C00000"/>
                </a:solidFill>
              </a:rPr>
              <a:t>und</a:t>
            </a:r>
            <a:r>
              <a:rPr lang="de-DE" altLang="de-DE" sz="1800" b="1" dirty="0">
                <a:solidFill>
                  <a:srgbClr val="C00000"/>
                </a:solidFill>
              </a:rPr>
              <a:t> 	</a:t>
            </a:r>
            <a:r>
              <a:rPr lang="de-DE" altLang="de-DE" sz="1800" b="1" u="sng" dirty="0">
                <a:solidFill>
                  <a:srgbClr val="C00000"/>
                </a:solidFill>
              </a:rPr>
              <a:t>keine Zweitstimme </a:t>
            </a:r>
            <a:r>
              <a:rPr lang="de-DE" altLang="de-DE" sz="1800" dirty="0">
                <a:solidFill>
                  <a:srgbClr val="C00000"/>
                </a:solidFill>
              </a:rPr>
              <a:t>abgegeben wurde </a:t>
            </a:r>
            <a:r>
              <a:rPr lang="de-DE" altLang="de-DE" sz="1800" b="1" u="sng" dirty="0">
                <a:solidFill>
                  <a:srgbClr val="C00000"/>
                </a:solidFill>
              </a:rPr>
              <a:t>(Zweitstimme ungültig)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0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0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458" y="2963745"/>
            <a:ext cx="4537075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9"/>
          <p:cNvSpPr>
            <a:spLocks noChangeArrowheads="1"/>
          </p:cNvSpPr>
          <p:nvPr/>
        </p:nvSpPr>
        <p:spPr bwMode="gray">
          <a:xfrm>
            <a:off x="3577162" y="2577632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600" b="1" dirty="0"/>
              <a:t>Niederschrift 4. E (ZS II)</a:t>
            </a: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 flipH="1">
            <a:off x="7739499" y="2307506"/>
            <a:ext cx="189570" cy="701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0160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55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2340963" y="889425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408665" y="3065304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gray">
          <a:xfrm>
            <a:off x="1840467" y="940472"/>
            <a:ext cx="8532812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>
                <a:tab pos="90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tabLst>
                <a:tab pos="901700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tabLst>
                <a:tab pos="9017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altLang="de-DE" b="1" u="sng" dirty="0"/>
              <a:t>Stapel 2</a:t>
            </a:r>
            <a:r>
              <a:rPr lang="de-DE" altLang="de-DE" dirty="0"/>
              <a:t> = unterschiedliche Erst- / Zweitstimme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1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>
                <a:solidFill>
                  <a:srgbClr val="C00000"/>
                </a:solidFill>
              </a:rPr>
              <a:t>	</a:t>
            </a:r>
            <a:r>
              <a:rPr lang="de-DE" altLang="de-DE" sz="1800" b="1" dirty="0">
                <a:solidFill>
                  <a:srgbClr val="C00000"/>
                </a:solidFill>
              </a:rPr>
              <a:t>5. 	</a:t>
            </a:r>
            <a:r>
              <a:rPr lang="de-DE" altLang="de-DE" sz="1800" dirty="0">
                <a:solidFill>
                  <a:srgbClr val="C00000"/>
                </a:solidFill>
              </a:rPr>
              <a:t>Umsortieren </a:t>
            </a:r>
            <a:r>
              <a:rPr lang="de-DE" altLang="de-DE" sz="1800" b="1" u="sng" dirty="0">
                <a:solidFill>
                  <a:srgbClr val="C00000"/>
                </a:solidFill>
              </a:rPr>
              <a:t>nach Erststimme</a:t>
            </a:r>
            <a:r>
              <a:rPr lang="de-DE" altLang="de-DE" sz="1800" dirty="0">
                <a:solidFill>
                  <a:srgbClr val="C00000"/>
                </a:solidFill>
              </a:rPr>
              <a:t> getrennt nach Bewerbern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000" b="1" dirty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800" b="1" dirty="0">
                <a:solidFill>
                  <a:srgbClr val="C00000"/>
                </a:solidFill>
              </a:rPr>
              <a:t>	6.	</a:t>
            </a:r>
            <a:r>
              <a:rPr lang="de-DE" altLang="de-DE" sz="1800" dirty="0">
                <a:solidFill>
                  <a:srgbClr val="C00000"/>
                </a:solidFill>
              </a:rPr>
              <a:t>Bilden eines Stapels auf denen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b="1" u="sng" dirty="0">
                <a:solidFill>
                  <a:srgbClr val="C00000"/>
                </a:solidFill>
              </a:rPr>
              <a:t>nur Zweitstimme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dirty="0">
                <a:solidFill>
                  <a:srgbClr val="C00000"/>
                </a:solidFill>
              </a:rPr>
              <a:t>und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b="1" u="sng" dirty="0">
                <a:solidFill>
                  <a:srgbClr val="C00000"/>
                </a:solidFill>
              </a:rPr>
              <a:t>keine                                  </a:t>
            </a:r>
            <a:r>
              <a:rPr lang="de-DE" altLang="de-DE" sz="1800" b="1" dirty="0">
                <a:solidFill>
                  <a:srgbClr val="C00000"/>
                </a:solidFill>
              </a:rPr>
              <a:t>	</a:t>
            </a:r>
            <a:r>
              <a:rPr lang="de-DE" altLang="de-DE" sz="1800" b="1" u="sng" dirty="0">
                <a:solidFill>
                  <a:srgbClr val="C00000"/>
                </a:solidFill>
              </a:rPr>
              <a:t>	Erststimme </a:t>
            </a:r>
            <a:r>
              <a:rPr lang="de-DE" altLang="de-DE" sz="1800" dirty="0">
                <a:solidFill>
                  <a:srgbClr val="C00000"/>
                </a:solidFill>
              </a:rPr>
              <a:t>abgegeben wurde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000" dirty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800" b="1" dirty="0">
                <a:solidFill>
                  <a:srgbClr val="C00000"/>
                </a:solidFill>
              </a:rPr>
              <a:t>	7. 	</a:t>
            </a:r>
            <a:r>
              <a:rPr lang="de-DE" altLang="de-DE" sz="1800" dirty="0">
                <a:solidFill>
                  <a:srgbClr val="C00000"/>
                </a:solidFill>
              </a:rPr>
              <a:t>Zählen und Übertrag der </a:t>
            </a:r>
            <a:r>
              <a:rPr lang="de-DE" altLang="de-DE" sz="1800" b="1" u="sng" dirty="0">
                <a:solidFill>
                  <a:srgbClr val="C00000"/>
                </a:solidFill>
              </a:rPr>
              <a:t>gültigen Erststimmen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0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90" y="3773275"/>
            <a:ext cx="3240088" cy="243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8"/>
          <p:cNvSpPr>
            <a:spLocks noChangeArrowheads="1"/>
          </p:cNvSpPr>
          <p:nvPr/>
        </p:nvSpPr>
        <p:spPr bwMode="gray">
          <a:xfrm>
            <a:off x="4184929" y="3366954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600" b="1" dirty="0"/>
              <a:t>Niederschrift 4. D (ZS II)</a:t>
            </a: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6205434" y="2977239"/>
            <a:ext cx="1024526" cy="14165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0504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56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2139485" y="957951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442520" y="3502207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316197" y="3405876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207187" y="3133830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gray">
          <a:xfrm>
            <a:off x="1560048" y="963234"/>
            <a:ext cx="8532812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>
                <a:tab pos="90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tabLst>
                <a:tab pos="901700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tabLst>
                <a:tab pos="9017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altLang="de-DE" b="1" u="sng" dirty="0"/>
              <a:t>Stapel 2</a:t>
            </a:r>
            <a:r>
              <a:rPr lang="de-DE" altLang="de-DE" dirty="0"/>
              <a:t> = unterschiedliche Erst- / Zweitstimme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1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  <a:r>
              <a:rPr lang="de-DE" altLang="de-DE" sz="1800" b="1" dirty="0">
                <a:solidFill>
                  <a:srgbClr val="C00000"/>
                </a:solidFill>
              </a:rPr>
              <a:t>8. 	</a:t>
            </a:r>
            <a:r>
              <a:rPr lang="de-DE" altLang="de-DE" sz="1800" dirty="0">
                <a:solidFill>
                  <a:srgbClr val="C00000"/>
                </a:solidFill>
              </a:rPr>
              <a:t>Zählen und Übertrag der Stimmzettel auf denen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b="1" u="sng" dirty="0">
                <a:solidFill>
                  <a:srgbClr val="C00000"/>
                </a:solidFill>
              </a:rPr>
              <a:t>nur Zweitstimme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dirty="0">
                <a:solidFill>
                  <a:srgbClr val="C00000"/>
                </a:solidFill>
              </a:rPr>
              <a:t>und</a:t>
            </a:r>
            <a:r>
              <a:rPr lang="de-DE" altLang="de-DE" sz="1800" b="1" dirty="0">
                <a:solidFill>
                  <a:srgbClr val="C00000"/>
                </a:solidFill>
              </a:rPr>
              <a:t> 	</a:t>
            </a:r>
            <a:r>
              <a:rPr lang="de-DE" altLang="de-DE" sz="1800" b="1" u="sng" dirty="0">
                <a:solidFill>
                  <a:srgbClr val="C00000"/>
                </a:solidFill>
              </a:rPr>
              <a:t>keine Erststimme</a:t>
            </a:r>
            <a:r>
              <a:rPr lang="de-DE" altLang="de-DE" sz="1800" b="1" dirty="0">
                <a:solidFill>
                  <a:srgbClr val="C00000"/>
                </a:solidFill>
              </a:rPr>
              <a:t> </a:t>
            </a:r>
            <a:r>
              <a:rPr lang="de-DE" altLang="de-DE" sz="1800" dirty="0">
                <a:solidFill>
                  <a:srgbClr val="C00000"/>
                </a:solidFill>
              </a:rPr>
              <a:t>abgegeben wurde </a:t>
            </a:r>
            <a:r>
              <a:rPr lang="de-DE" altLang="de-DE" sz="1800" b="1" u="sng" dirty="0">
                <a:solidFill>
                  <a:srgbClr val="C00000"/>
                </a:solidFill>
              </a:rPr>
              <a:t>(Erststimme ungültig)</a:t>
            </a:r>
            <a:endParaRPr lang="de-DE" altLang="de-DE" sz="1000" b="1" u="sng" dirty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85" y="3029616"/>
            <a:ext cx="4249737" cy="310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6"/>
          <p:cNvSpPr>
            <a:spLocks noChangeArrowheads="1"/>
          </p:cNvSpPr>
          <p:nvPr/>
        </p:nvSpPr>
        <p:spPr bwMode="gray">
          <a:xfrm>
            <a:off x="3618632" y="2654864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600" b="1" dirty="0"/>
              <a:t>Niederschrift 4. C (ZS II)</a:t>
            </a: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H="1">
            <a:off x="7578670" y="2131017"/>
            <a:ext cx="116237" cy="8627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944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57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6" name="Picture 3" descr="Papierstap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17" y="2917785"/>
            <a:ext cx="3798177" cy="341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4"/>
          <p:cNvSpPr>
            <a:spLocks noChangeArrowheads="1"/>
          </p:cNvSpPr>
          <p:nvPr/>
        </p:nvSpPr>
        <p:spPr bwMode="gray">
          <a:xfrm>
            <a:off x="1992251" y="570071"/>
            <a:ext cx="7644372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Stapel 4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>
                <a:solidFill>
                  <a:srgbClr val="C00000"/>
                </a:solidFill>
              </a:rPr>
              <a:t>„zweifelhafte Stimmabgaben“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Beispiele</a:t>
            </a:r>
            <a:r>
              <a:rPr lang="de-DE" altLang="de-DE" sz="2400" b="1" dirty="0">
                <a:solidFill>
                  <a:srgbClr val="C0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128796375"/>
      </p:ext>
    </p:extLst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58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992251" y="967016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Stapel 4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890109" y="5696349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/>
              <a:t>ungültig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388" y="963234"/>
            <a:ext cx="3730625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8488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59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747930" y="986668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Stapel 4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846521" y="5576944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Erststimme ungültig				       Zweitstimme gültig</a:t>
            </a: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86" y="987693"/>
            <a:ext cx="344646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1988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6</a:t>
            </a:fld>
            <a:endParaRPr lang="de-DE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996928" y="1728247"/>
            <a:ext cx="8208962" cy="28082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b="1" dirty="0"/>
              <a:t>ALLGEMEINE</a:t>
            </a:r>
            <a:br>
              <a:rPr lang="de-DE" altLang="de-DE" sz="4800" b="1" dirty="0"/>
            </a:br>
            <a:r>
              <a:rPr lang="de-DE" altLang="de-DE" sz="4800" b="1" dirty="0"/>
              <a:t>INFOS</a:t>
            </a:r>
            <a:br>
              <a:rPr lang="de-DE" altLang="de-DE" sz="4800" b="1" dirty="0"/>
            </a:br>
            <a:r>
              <a:rPr lang="de-DE" altLang="de-DE" sz="4800" b="1" dirty="0"/>
              <a:t>ZUM AMT DES WAHLHELFERS</a:t>
            </a:r>
          </a:p>
        </p:txBody>
      </p:sp>
    </p:spTree>
    <p:extLst>
      <p:ext uri="{BB962C8B-B14F-4D97-AF65-F5344CB8AC3E}">
        <p14:creationId xmlns:p14="http://schemas.microsoft.com/office/powerpoint/2010/main" val="1623512234"/>
      </p:ext>
    </p:extLst>
  </p:cSld>
  <p:clrMapOvr>
    <a:masterClrMapping/>
  </p:clrMapOvr>
  <p:transition spd="med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60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786618" y="1040116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Stapel 4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786618" y="5764887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b="1" dirty="0"/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ungültig                                                                               </a:t>
            </a:r>
            <a:br>
              <a:rPr lang="de-DE" altLang="de-DE" sz="1800" b="1" dirty="0"/>
            </a:br>
            <a:r>
              <a:rPr lang="de-DE" altLang="de-DE" sz="1800" b="1" dirty="0"/>
              <a:t>                              			</a:t>
            </a: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54" y="1047244"/>
            <a:ext cx="3652837" cy="51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871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61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73055" y="963234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Stapel 4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573055" y="5708062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/>
              <a:t>ungültig</a:t>
            </a: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91" y="909050"/>
            <a:ext cx="3692525" cy="523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1283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62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992251" y="1085302"/>
            <a:ext cx="8208962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Stapel 4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977940" y="5757398"/>
            <a:ext cx="8237583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Erststimme gültig				  Zweitstimme ungültig</a:t>
            </a: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42" y="1085302"/>
            <a:ext cx="3568700" cy="508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794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63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3" descr="Papierstapel">
            <a:extLst>
              <a:ext uri="{FF2B5EF4-FFF2-40B4-BE49-F238E27FC236}">
                <a16:creationId xmlns:a16="http://schemas.microsoft.com/office/drawing/2014/main" id="{B18394D2-9E95-4108-9CD0-A485A7E91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08" y="2759194"/>
            <a:ext cx="3798177" cy="341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6D51B6BC-CE1F-4AE8-8726-AFAF262FFF38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74660" y="459323"/>
            <a:ext cx="8567724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b="1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Stapel 4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>
                <a:solidFill>
                  <a:srgbClr val="C00000"/>
                </a:solidFill>
              </a:rPr>
              <a:t>„zweifelhafte Stimmabgaben“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4000" b="1" dirty="0"/>
              <a:t>Behandlung und Niederschrift</a:t>
            </a:r>
            <a:endParaRPr lang="de-DE" altLang="de-DE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623957086"/>
      </p:ext>
    </p:extLst>
  </p:cSld>
  <p:clrMapOvr>
    <a:masterClrMapping/>
  </p:clrMapOvr>
  <p:transition spd="med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64</a:t>
            </a:fld>
            <a:endParaRPr lang="de-DE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gray">
          <a:xfrm>
            <a:off x="2291023" y="1209578"/>
            <a:ext cx="8532812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>
                <a:tab pos="90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tabLst>
                <a:tab pos="901700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tabLst>
                <a:tab pos="9017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altLang="de-DE" b="1" u="sng" dirty="0"/>
              <a:t>Stapel 4</a:t>
            </a:r>
            <a:r>
              <a:rPr lang="de-DE" altLang="de-DE" dirty="0"/>
              <a:t> = Beschlussfassung - allgemein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1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100" b="1" u="sng" dirty="0"/>
          </a:p>
          <a:p>
            <a:pPr indent="0">
              <a:lnSpc>
                <a:spcPct val="80000"/>
              </a:lnSpc>
              <a:buClr>
                <a:srgbClr val="C00000"/>
              </a:buClr>
              <a:buSzPct val="111000"/>
              <a:buNone/>
              <a:tabLst>
                <a:tab pos="627063" algn="l"/>
              </a:tabLst>
            </a:pPr>
            <a:endParaRPr lang="de-DE" altLang="de-DE" sz="1800" dirty="0">
              <a:solidFill>
                <a:srgbClr val="C00000"/>
              </a:solidFill>
            </a:endParaRPr>
          </a:p>
          <a:p>
            <a:pPr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de-DE" altLang="de-DE" sz="2000" dirty="0">
                <a:solidFill>
                  <a:srgbClr val="C00000"/>
                </a:solidFill>
              </a:rPr>
              <a:t>  bei Bewertung der Stimmzettel beachten: </a:t>
            </a:r>
          </a:p>
          <a:p>
            <a:pPr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de-DE" altLang="de-DE" sz="1200" dirty="0">
              <a:solidFill>
                <a:srgbClr val="C00000"/>
              </a:solidFill>
            </a:endParaRPr>
          </a:p>
          <a:p>
            <a:pPr lvl="1"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de-DE" altLang="de-DE" sz="1800" dirty="0">
                <a:solidFill>
                  <a:srgbClr val="C00000"/>
                </a:solidFill>
              </a:rPr>
              <a:t> 	Wählerwille muss eindeutig erkennbar sein </a:t>
            </a:r>
          </a:p>
          <a:p>
            <a:pPr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de-DE" altLang="de-DE" sz="200" dirty="0">
              <a:solidFill>
                <a:srgbClr val="C00000"/>
              </a:solidFill>
            </a:endParaRPr>
          </a:p>
          <a:p>
            <a:pPr lvl="1"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de-DE" altLang="de-DE" sz="1800" dirty="0">
                <a:solidFill>
                  <a:srgbClr val="C00000"/>
                </a:solidFill>
              </a:rPr>
              <a:t> 	Positivkennzeichnung nötig</a:t>
            </a:r>
          </a:p>
          <a:p>
            <a:pPr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de-DE" altLang="de-DE" sz="1200" dirty="0">
              <a:solidFill>
                <a:srgbClr val="C00000"/>
              </a:solidFill>
            </a:endParaRPr>
          </a:p>
          <a:p>
            <a:pPr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de-DE" altLang="de-DE" sz="2000" dirty="0">
                <a:solidFill>
                  <a:srgbClr val="C00000"/>
                </a:solidFill>
              </a:rPr>
              <a:t> 	Beschlussfassung über</a:t>
            </a:r>
            <a:r>
              <a:rPr lang="de-DE" altLang="de-DE" sz="2000" b="1" dirty="0">
                <a:solidFill>
                  <a:srgbClr val="C00000"/>
                </a:solidFill>
              </a:rPr>
              <a:t> jeden Stimmzettel einzeln</a:t>
            </a:r>
          </a:p>
          <a:p>
            <a:pPr indent="14288">
              <a:lnSpc>
                <a:spcPct val="80000"/>
              </a:lnSpc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de-DE" altLang="de-DE" sz="1200" b="1" u="sng" dirty="0">
              <a:solidFill>
                <a:srgbClr val="C00000"/>
              </a:solidFill>
            </a:endParaRPr>
          </a:p>
          <a:p>
            <a:pPr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de-DE" altLang="de-DE" sz="2000" b="1" dirty="0">
                <a:solidFill>
                  <a:srgbClr val="C00000"/>
                </a:solidFill>
              </a:rPr>
              <a:t>	Grund und Abstimmungsergebnis</a:t>
            </a:r>
            <a:r>
              <a:rPr lang="de-DE" altLang="de-DE" sz="2000" dirty="0">
                <a:solidFill>
                  <a:srgbClr val="C00000"/>
                </a:solidFill>
              </a:rPr>
              <a:t> vermerken</a:t>
            </a:r>
          </a:p>
          <a:p>
            <a:pPr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de-DE" altLang="de-DE" sz="1200" dirty="0">
              <a:solidFill>
                <a:srgbClr val="C00000"/>
              </a:solidFill>
            </a:endParaRPr>
          </a:p>
          <a:p>
            <a:pPr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de-DE" altLang="de-DE" sz="2000" dirty="0">
                <a:solidFill>
                  <a:srgbClr val="C00000"/>
                </a:solidFill>
              </a:rPr>
              <a:t>	</a:t>
            </a:r>
            <a:r>
              <a:rPr lang="de-DE" altLang="de-DE" sz="2000" b="1" dirty="0">
                <a:solidFill>
                  <a:srgbClr val="C00000"/>
                </a:solidFill>
              </a:rPr>
              <a:t>Unterschrift Wahlvorsteher!</a:t>
            </a:r>
          </a:p>
          <a:p>
            <a:pPr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de-DE" altLang="de-DE" sz="1200" b="1" u="sng" dirty="0">
              <a:solidFill>
                <a:srgbClr val="C00000"/>
              </a:solidFill>
            </a:endParaRPr>
          </a:p>
          <a:p>
            <a:pPr indent="142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de-DE" altLang="de-DE" sz="2000" b="1" dirty="0">
                <a:solidFill>
                  <a:srgbClr val="C00000"/>
                </a:solidFill>
              </a:rPr>
              <a:t>	</a:t>
            </a:r>
            <a:r>
              <a:rPr lang="de-DE" altLang="de-DE" sz="2000" dirty="0">
                <a:solidFill>
                  <a:srgbClr val="C00000"/>
                </a:solidFill>
              </a:rPr>
              <a:t>Beschlussmäßig behandelte Stimmzettel sind:</a:t>
            </a:r>
            <a:r>
              <a:rPr lang="de-DE" altLang="de-DE" sz="2000" b="1" dirty="0">
                <a:solidFill>
                  <a:srgbClr val="C00000"/>
                </a:solidFill>
              </a:rPr>
              <a:t> </a:t>
            </a:r>
          </a:p>
          <a:p>
            <a:pPr marL="984250" lvl="2" indent="-3571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de-DE" altLang="de-DE" sz="1800" b="1" dirty="0">
                <a:solidFill>
                  <a:srgbClr val="C00000"/>
                </a:solidFill>
              </a:rPr>
              <a:t>gesondert aufzubewahren,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</a:p>
          <a:p>
            <a:pPr marL="984250" lvl="2" indent="-3571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de-DE" altLang="de-DE" sz="1800" dirty="0">
                <a:solidFill>
                  <a:srgbClr val="C00000"/>
                </a:solidFill>
              </a:rPr>
              <a:t>fortlaufend zu </a:t>
            </a:r>
            <a:r>
              <a:rPr lang="de-DE" altLang="de-DE" sz="1800" b="1" dirty="0">
                <a:solidFill>
                  <a:srgbClr val="C00000"/>
                </a:solidFill>
              </a:rPr>
              <a:t>nummerieren</a:t>
            </a:r>
            <a:r>
              <a:rPr lang="de-DE" altLang="de-DE" sz="1800" dirty="0">
                <a:solidFill>
                  <a:srgbClr val="C00000"/>
                </a:solidFill>
              </a:rPr>
              <a:t> und </a:t>
            </a:r>
          </a:p>
          <a:p>
            <a:pPr marL="984250" lvl="2" indent="-357188">
              <a:lnSpc>
                <a:spcPct val="80000"/>
              </a:lnSpc>
              <a:buClr>
                <a:srgbClr val="C00000"/>
              </a:buClr>
              <a:buSzPct val="111000"/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de-DE" altLang="de-DE" sz="1800" dirty="0">
                <a:solidFill>
                  <a:srgbClr val="C00000"/>
                </a:solidFill>
              </a:rPr>
              <a:t>der Wahlniederschrift </a:t>
            </a:r>
            <a:r>
              <a:rPr lang="de-DE" altLang="de-DE" sz="1800" b="1" dirty="0">
                <a:solidFill>
                  <a:srgbClr val="C00000"/>
                </a:solidFill>
              </a:rPr>
              <a:t>einzeln </a:t>
            </a:r>
            <a:r>
              <a:rPr lang="de-DE" altLang="de-DE" sz="1800" dirty="0">
                <a:solidFill>
                  <a:srgbClr val="C00000"/>
                </a:solidFill>
              </a:rPr>
              <a:t>beifügen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de-DE" altLang="de-DE" sz="18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</p:txBody>
      </p:sp>
    </p:spTree>
    <p:extLst>
      <p:ext uri="{BB962C8B-B14F-4D97-AF65-F5344CB8AC3E}">
        <p14:creationId xmlns:p14="http://schemas.microsoft.com/office/powerpoint/2010/main" val="2358241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188A703D-0C0E-42B9-9A72-A42CA8E327D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2" y="1556004"/>
            <a:ext cx="5265369" cy="394181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65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91936" y="3394861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gray">
          <a:xfrm>
            <a:off x="623141" y="865617"/>
            <a:ext cx="8532812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>
                <a:tab pos="90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tabLst>
                <a:tab pos="901700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tabLst>
                <a:tab pos="9017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altLang="de-DE" b="1" u="sng" dirty="0"/>
              <a:t>Stapel 4</a:t>
            </a:r>
            <a:r>
              <a:rPr lang="de-DE" altLang="de-DE" dirty="0"/>
              <a:t> = Beschlussfassung - konkret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1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800" dirty="0"/>
              <a:t>	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800" b="1" u="sng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21337" y="5449960"/>
            <a:ext cx="39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5. Unterschrift Wahlvorsteher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5773281" y="4488984"/>
            <a:ext cx="46278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3. Abstimmungsverhältnis eintragen 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5834626" y="3023431"/>
            <a:ext cx="472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2. Grund und Entscheidung ankreuzen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624708" y="5146517"/>
            <a:ext cx="39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4. fortlaufend nummerieren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968938" y="1578171"/>
            <a:ext cx="4728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1463" indent="-271463" eaLnBrk="1" hangingPunct="1"/>
            <a:r>
              <a:rPr lang="de-DE" altLang="de-DE" b="1" dirty="0">
                <a:solidFill>
                  <a:srgbClr val="C00000"/>
                </a:solidFill>
              </a:rPr>
              <a:t>1. Beschlussaufkleber </a:t>
            </a:r>
            <a:r>
              <a:rPr lang="de-DE" altLang="de-DE" b="1" u="sng" dirty="0">
                <a:solidFill>
                  <a:schemeClr val="bg1">
                    <a:lumMod val="50000"/>
                  </a:schemeClr>
                </a:solidFill>
              </a:rPr>
              <a:t>grau </a:t>
            </a:r>
            <a:r>
              <a:rPr lang="de-DE" altLang="de-DE" b="1" dirty="0">
                <a:solidFill>
                  <a:srgbClr val="C00000"/>
                </a:solidFill>
              </a:rPr>
              <a:t>auf Rückseite  des Stimmzettels anbringen!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D1B976EA-6E51-424D-8286-7E5C7BDD4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73" y="5770844"/>
            <a:ext cx="4856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6. gesondert der Niederschrift beifügen</a:t>
            </a:r>
          </a:p>
        </p:txBody>
      </p:sp>
    </p:spTree>
    <p:extLst>
      <p:ext uri="{BB962C8B-B14F-4D97-AF65-F5344CB8AC3E}">
        <p14:creationId xmlns:p14="http://schemas.microsoft.com/office/powerpoint/2010/main" val="22708750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66</a:t>
            </a:fld>
            <a:endParaRPr lang="de-DE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gray">
          <a:xfrm>
            <a:off x="2179462" y="907632"/>
            <a:ext cx="8532812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tabLst>
                <a:tab pos="90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tabLst>
                <a:tab pos="901700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tabLst>
                <a:tab pos="9017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altLang="de-DE" b="1" u="sng" dirty="0"/>
              <a:t>Stapel 4</a:t>
            </a:r>
            <a:r>
              <a:rPr lang="de-DE" altLang="de-DE" dirty="0"/>
              <a:t> = nach Beschlussfassung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100" b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800" dirty="0">
                <a:solidFill>
                  <a:srgbClr val="C00000"/>
                </a:solidFill>
              </a:rPr>
              <a:t>	</a:t>
            </a:r>
            <a:r>
              <a:rPr lang="de-DE" altLang="de-DE" sz="2000" dirty="0">
                <a:solidFill>
                  <a:srgbClr val="C00000"/>
                </a:solidFill>
              </a:rPr>
              <a:t>Übertrag der ermittelten </a:t>
            </a:r>
            <a:r>
              <a:rPr lang="de-DE" altLang="de-DE" sz="1800" b="1" u="sng" dirty="0">
                <a:solidFill>
                  <a:srgbClr val="C00000"/>
                </a:solidFill>
              </a:rPr>
              <a:t>Zahlen</a:t>
            </a:r>
            <a:r>
              <a:rPr lang="de-DE" altLang="de-DE" sz="1800" dirty="0">
                <a:solidFill>
                  <a:srgbClr val="C00000"/>
                </a:solidFill>
              </a:rPr>
              <a:t> unter Punkt 4 der Niederschrift</a:t>
            </a:r>
            <a:endParaRPr lang="de-DE" altLang="de-DE" sz="1800" b="1" u="sng" dirty="0">
              <a:solidFill>
                <a:srgbClr val="C00000"/>
              </a:solidFill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16" y="2605248"/>
            <a:ext cx="2687637" cy="179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461125" y="2094634"/>
            <a:ext cx="188705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/>
              <a:t>Erststimme gültig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dirty="0"/>
              <a:t>(Niederschrift D 4, ZS III)</a:t>
            </a: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4157697" y="2307288"/>
            <a:ext cx="935037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32" y="5035629"/>
            <a:ext cx="2663825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2541665" y="4499351"/>
            <a:ext cx="196560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/>
              <a:t>Erststimme ungültig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dirty="0"/>
              <a:t>(Niederschrift C 4, ZS III)</a:t>
            </a:r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82" y="2599325"/>
            <a:ext cx="266382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6974132" y="2108270"/>
            <a:ext cx="187102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/>
              <a:t>Zweitstimme gültig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dirty="0"/>
              <a:t>(Niederschrift F 4, ZS III)</a:t>
            </a: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8709943" y="2325337"/>
            <a:ext cx="935037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82" y="5040215"/>
            <a:ext cx="26638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6874119" y="4481700"/>
            <a:ext cx="207300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/>
              <a:t>Zweitstimme ungültig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dirty="0"/>
              <a:t>(Niederschrift E 4, ZS III)</a:t>
            </a: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8709943" y="4801257"/>
            <a:ext cx="8636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>
            <a:off x="4327339" y="4795271"/>
            <a:ext cx="8636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736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3" grpId="0"/>
      <p:bldP spid="25" grpId="0"/>
      <p:bldP spid="26" grpId="0" animBg="1"/>
      <p:bldP spid="28" grpId="0"/>
      <p:bldP spid="29" grpId="0" animBg="1"/>
      <p:bldP spid="3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67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003472" y="1517102"/>
            <a:ext cx="8208962" cy="3527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4400" b="1" dirty="0"/>
              <a:t>ZUSAMMENSTELLEN</a:t>
            </a:r>
            <a:br>
              <a:rPr lang="de-DE" altLang="de-DE" sz="4400" b="1" dirty="0"/>
            </a:br>
            <a:r>
              <a:rPr lang="de-DE" altLang="de-DE" sz="4400" b="1" dirty="0"/>
              <a:t>DES WAHLERGEBNISSES</a:t>
            </a:r>
          </a:p>
        </p:txBody>
      </p:sp>
    </p:spTree>
    <p:extLst>
      <p:ext uri="{BB962C8B-B14F-4D97-AF65-F5344CB8AC3E}">
        <p14:creationId xmlns:p14="http://schemas.microsoft.com/office/powerpoint/2010/main" val="1490436217"/>
      </p:ext>
    </p:extLst>
  </p:cSld>
  <p:clrMapOvr>
    <a:masterClrMapping/>
  </p:clrMapOvr>
  <p:transition spd="med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68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5535809" y="3068187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7409486" y="2971856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4300476" y="2699810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304328" y="714325"/>
            <a:ext cx="9236672" cy="3683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/>
              <a:t>Zusammenstellen Wahlergebnis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gray">
          <a:xfrm>
            <a:off x="1506875" y="1212478"/>
            <a:ext cx="8532812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buClrTx/>
              <a:buNone/>
            </a:pPr>
            <a:r>
              <a:rPr lang="de-DE" altLang="de-DE" sz="2000" dirty="0">
                <a:solidFill>
                  <a:srgbClr val="C00000"/>
                </a:solidFill>
              </a:rPr>
              <a:t>Addieren der </a:t>
            </a:r>
            <a:r>
              <a:rPr lang="de-DE" altLang="de-DE" sz="2000" b="1" u="sng" dirty="0">
                <a:solidFill>
                  <a:srgbClr val="C00000"/>
                </a:solidFill>
              </a:rPr>
              <a:t>Zwischensummen Erststimmen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de-DE" altLang="de-DE" sz="2000" dirty="0"/>
          </a:p>
          <a:p>
            <a:pPr lvl="1" eaLnBrk="1" hangingPunct="1"/>
            <a:endParaRPr lang="de-DE" altLang="de-DE" sz="2200" dirty="0"/>
          </a:p>
          <a:p>
            <a:pPr lvl="1" eaLnBrk="1" hangingPunct="1"/>
            <a:endParaRPr lang="de-DE" altLang="de-DE" sz="2200" dirty="0"/>
          </a:p>
          <a:p>
            <a:pPr lvl="1" eaLnBrk="1" hangingPunct="1"/>
            <a:endParaRPr lang="de-DE" altLang="de-DE" sz="2200" dirty="0"/>
          </a:p>
          <a:p>
            <a:pPr lvl="1" eaLnBrk="1" hangingPunct="1"/>
            <a:endParaRPr lang="de-DE" altLang="de-DE" sz="2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2200" b="1" dirty="0">
              <a:solidFill>
                <a:schemeClr val="hlink"/>
              </a:solidFill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01" y="1837010"/>
            <a:ext cx="6408737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Line 11"/>
          <p:cNvSpPr>
            <a:spLocks noChangeShapeType="1"/>
          </p:cNvSpPr>
          <p:nvPr/>
        </p:nvSpPr>
        <p:spPr bwMode="auto">
          <a:xfrm flipH="1" flipV="1">
            <a:off x="8055171" y="2007882"/>
            <a:ext cx="962819" cy="22362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7948698" y="3177410"/>
            <a:ext cx="576263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V="1">
            <a:off x="8014573" y="4355908"/>
            <a:ext cx="750284" cy="12019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6586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69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5869039" y="3123826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7742716" y="3027495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4727835" y="3044959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59689" y="685750"/>
            <a:ext cx="9265977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/>
              <a:t>Zusammenstellen Wahlergebnis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gray">
          <a:xfrm>
            <a:off x="1409546" y="1220954"/>
            <a:ext cx="8532812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buClr>
                <a:srgbClr val="C00000"/>
              </a:buClr>
              <a:buNone/>
            </a:pPr>
            <a:r>
              <a:rPr lang="de-DE" altLang="de-DE" sz="2000" dirty="0">
                <a:solidFill>
                  <a:srgbClr val="C00000"/>
                </a:solidFill>
              </a:rPr>
              <a:t>Addieren der </a:t>
            </a:r>
            <a:r>
              <a:rPr lang="de-DE" altLang="de-DE" sz="2000" b="1" u="sng" dirty="0">
                <a:solidFill>
                  <a:srgbClr val="C00000"/>
                </a:solidFill>
              </a:rPr>
              <a:t>Zwischensummen Zweitstimmen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de-DE" altLang="de-DE" sz="2000" dirty="0"/>
          </a:p>
          <a:p>
            <a:pPr lvl="1" eaLnBrk="1" hangingPunct="1"/>
            <a:endParaRPr lang="de-DE" altLang="de-DE" sz="2200" dirty="0"/>
          </a:p>
          <a:p>
            <a:pPr lvl="1" eaLnBrk="1" hangingPunct="1"/>
            <a:endParaRPr lang="de-DE" altLang="de-DE" sz="2200" dirty="0"/>
          </a:p>
          <a:p>
            <a:pPr lvl="1" eaLnBrk="1" hangingPunct="1"/>
            <a:endParaRPr lang="de-DE" altLang="de-DE" sz="2200" dirty="0"/>
          </a:p>
          <a:p>
            <a:pPr lvl="1" eaLnBrk="1" hangingPunct="1"/>
            <a:endParaRPr lang="de-DE" altLang="de-DE" sz="2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2200" b="1" dirty="0">
              <a:solidFill>
                <a:schemeClr val="hlink"/>
              </a:solidFill>
            </a:endParaRP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57" y="1825774"/>
            <a:ext cx="48958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57" y="2511592"/>
            <a:ext cx="5689600" cy="32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ine 10"/>
          <p:cNvSpPr>
            <a:spLocks noChangeShapeType="1"/>
          </p:cNvSpPr>
          <p:nvPr/>
        </p:nvSpPr>
        <p:spPr bwMode="auto">
          <a:xfrm flipH="1" flipV="1">
            <a:off x="7771075" y="1981031"/>
            <a:ext cx="720725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7529839" y="3505542"/>
            <a:ext cx="503238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flipV="1">
            <a:off x="7681706" y="4748260"/>
            <a:ext cx="574675" cy="94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99303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7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49180" y="738276"/>
            <a:ext cx="9091820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ALLGEMEINE INFOS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327346" y="1820137"/>
            <a:ext cx="958288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Ehrenamt darf nur aus wichtigem Grund abgelehnt werden</a:t>
            </a:r>
          </a:p>
          <a:p>
            <a:pPr eaLnBrk="1" hangingPunct="1"/>
            <a:endParaRPr lang="de-DE" altLang="de-DE" sz="24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Die Gemeinde gewährt ein Erfrischungsgeld von </a:t>
            </a:r>
            <a:r>
              <a:rPr lang="de-DE" altLang="de-DE" sz="2400" b="1" u="sng" dirty="0">
                <a:solidFill>
                  <a:srgbClr val="C00000"/>
                </a:solidFill>
              </a:rPr>
              <a:t>50,00 €</a:t>
            </a:r>
          </a:p>
          <a:p>
            <a:pPr eaLnBrk="1" hangingPunct="1"/>
            <a:endParaRPr lang="de-DE" altLang="de-DE" sz="24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</a:t>
            </a:r>
            <a:r>
              <a:rPr lang="de-DE" altLang="de-DE" sz="2400" b="1" dirty="0" err="1">
                <a:solidFill>
                  <a:srgbClr val="C00000"/>
                </a:solidFill>
              </a:rPr>
              <a:t>ggf</a:t>
            </a:r>
            <a:r>
              <a:rPr lang="de-DE" altLang="de-DE" sz="2400" b="1">
                <a:solidFill>
                  <a:srgbClr val="C00000"/>
                </a:solidFill>
              </a:rPr>
              <a:t> gesetzlicher </a:t>
            </a:r>
            <a:r>
              <a:rPr lang="de-DE" altLang="de-DE" sz="2400" b="1" dirty="0">
                <a:solidFill>
                  <a:srgbClr val="C00000"/>
                </a:solidFill>
              </a:rPr>
              <a:t>Anspruch gegenüber Arbeitgeber auf Freistellung </a:t>
            </a:r>
          </a:p>
          <a:p>
            <a:pPr eaLnBrk="1" hangingPunct="1"/>
            <a:endParaRPr lang="de-DE" altLang="de-DE" sz="24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auf Wunsch – Ausstellung einer Bescheinigung</a:t>
            </a:r>
            <a:r>
              <a:rPr lang="de-DE" altLang="de-DE" sz="2400" dirty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de-DE" altLang="de-DE" sz="2400" dirty="0">
                <a:solidFill>
                  <a:srgbClr val="C00000"/>
                </a:solidFill>
              </a:rPr>
              <a:t>  (Mail an </a:t>
            </a:r>
            <a:r>
              <a:rPr lang="de-DE" altLang="de-DE" sz="2400" dirty="0">
                <a:solidFill>
                  <a:srgbClr val="C00000"/>
                </a:solidFill>
                <a:hlinkClick r:id="rId5"/>
              </a:rPr>
              <a:t>wahlen@eggolsheim.de</a:t>
            </a:r>
            <a:r>
              <a:rPr lang="de-DE" altLang="de-DE" sz="2400" dirty="0">
                <a:solidFill>
                  <a:srgbClr val="C00000"/>
                </a:solidFill>
              </a:rPr>
              <a:t>) </a:t>
            </a:r>
            <a:endParaRPr lang="de-DE" altLang="de-D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25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1601089" y="6332019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70</a:t>
            </a:fld>
            <a:endParaRPr lang="de-DE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5368306" y="3478694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7241983" y="3382363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4132973" y="3110317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161950" y="718538"/>
            <a:ext cx="9429850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/>
              <a:t>Schnellmeldung nach Feststellung</a:t>
            </a:r>
          </a:p>
        </p:txBody>
      </p:sp>
      <p:pic>
        <p:nvPicPr>
          <p:cNvPr id="6" name="Grafik 5" descr="Ein Bild, das Text, Quittung, Screenshot, parallel enthält.">
            <a:extLst>
              <a:ext uri="{FF2B5EF4-FFF2-40B4-BE49-F238E27FC236}">
                <a16:creationId xmlns:a16="http://schemas.microsoft.com/office/drawing/2014/main" id="{33D42942-7BD7-4B3F-0546-3E6307CEF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34" y="1186263"/>
            <a:ext cx="7837323" cy="5097226"/>
          </a:xfrm>
          <a:prstGeom prst="rect">
            <a:avLst/>
          </a:prstGeom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8879720" y="1732986"/>
            <a:ext cx="2852847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>
                <a:solidFill>
                  <a:srgbClr val="C00000"/>
                </a:solidFill>
              </a:rPr>
              <a:t>Die Wahlergebnisse sind mittels Vordruck V3 telefonisch ans Wahlamt zu übermitteln!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Schnellmeldung liegt den Unterlagen bei!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b="1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dirty="0"/>
              <a:t>Telefonnummern werden in die Schnellmeldung eingedruckt!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908442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71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064482" y="865288"/>
            <a:ext cx="8208962" cy="18368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3300" b="1" dirty="0"/>
              <a:t>ABGABE DER UNTERLAGEN</a:t>
            </a:r>
            <a:br>
              <a:rPr lang="de-DE" altLang="de-DE" sz="3300" b="1" dirty="0"/>
            </a:br>
            <a:r>
              <a:rPr lang="de-DE" altLang="de-DE" sz="3300" b="1" dirty="0"/>
              <a:t>IM RATHAUS DURCH </a:t>
            </a:r>
            <a:r>
              <a:rPr lang="de-DE" altLang="de-DE" sz="3300" b="1" dirty="0">
                <a:solidFill>
                  <a:srgbClr val="C00000"/>
                </a:solidFill>
              </a:rPr>
              <a:t>WAHLVORSTEHER &amp; SCHRIFTFÜHRER</a:t>
            </a:r>
          </a:p>
        </p:txBody>
      </p:sp>
      <p:pic>
        <p:nvPicPr>
          <p:cNvPr id="16" name="Grafik 15"/>
          <p:cNvPicPr/>
          <p:nvPr/>
        </p:nvPicPr>
        <p:blipFill>
          <a:blip r:embed="rId5"/>
          <a:stretch>
            <a:fillRect/>
          </a:stretch>
        </p:blipFill>
        <p:spPr>
          <a:xfrm>
            <a:off x="3895394" y="2857254"/>
            <a:ext cx="4376368" cy="2743368"/>
          </a:xfrm>
          <a:prstGeom prst="rect">
            <a:avLst/>
          </a:prstGeom>
        </p:spPr>
      </p:pic>
      <p:sp>
        <p:nvSpPr>
          <p:cNvPr id="22" name="Gestreifter Pfeil nach rechts 21"/>
          <p:cNvSpPr/>
          <p:nvPr/>
        </p:nvSpPr>
        <p:spPr>
          <a:xfrm rot="8054077">
            <a:off x="6758573" y="3456404"/>
            <a:ext cx="3170840" cy="773111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000693"/>
      </p:ext>
    </p:extLst>
  </p:cSld>
  <p:clrMapOvr>
    <a:masterClrMapping/>
  </p:clrMapOvr>
  <p:transition spd="med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72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gray">
          <a:xfrm>
            <a:off x="2003426" y="1393387"/>
            <a:ext cx="8532812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" lvl="1" indent="-342900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 dirty="0">
                <a:solidFill>
                  <a:srgbClr val="C00000"/>
                </a:solidFill>
              </a:rPr>
              <a:t>beschlussmäßig behandelte Stimmzettel</a:t>
            </a:r>
          </a:p>
          <a:p>
            <a:pPr marL="57150" lvl="1" indent="-342900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 dirty="0">
                <a:solidFill>
                  <a:srgbClr val="C00000"/>
                </a:solidFill>
              </a:rPr>
              <a:t>ggf. eingenommene Wahlscheine </a:t>
            </a:r>
          </a:p>
          <a:p>
            <a:pPr marL="57150" lvl="1" indent="-342900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 dirty="0">
                <a:solidFill>
                  <a:srgbClr val="C00000"/>
                </a:solidFill>
              </a:rPr>
              <a:t>Niederschriften über besondere Vorkommnisse </a:t>
            </a:r>
          </a:p>
          <a:p>
            <a:pPr marL="57150" lvl="1" indent="-342900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 dirty="0">
                <a:solidFill>
                  <a:srgbClr val="C00000"/>
                </a:solidFill>
              </a:rPr>
              <a:t>Wahlniederschrift mit Versandtasche (Unterschrift Wahlvorsteher)</a:t>
            </a:r>
          </a:p>
          <a:p>
            <a:pPr marL="342900" lvl="1" indent="-342900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 dirty="0">
                <a:solidFill>
                  <a:srgbClr val="C00000"/>
                </a:solidFill>
              </a:rPr>
              <a:t>Pakete mit nach Wahlkreisbewerbern (Erststimme) geordneten gültigen Stimmzetteln und Stimmzettel nur Zweitstimme (Siegel) </a:t>
            </a:r>
          </a:p>
          <a:p>
            <a:pPr marL="57150" lvl="1" indent="-342900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 dirty="0">
                <a:solidFill>
                  <a:srgbClr val="C00000"/>
                </a:solidFill>
              </a:rPr>
              <a:t>Paket mit ungekennzeichneten Stimmzetteln (Siegel)</a:t>
            </a:r>
          </a:p>
          <a:p>
            <a:pPr marL="57150" lvl="1" indent="-342900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 dirty="0">
                <a:solidFill>
                  <a:srgbClr val="C00000"/>
                </a:solidFill>
              </a:rPr>
              <a:t>Paket mit eingenommenen Wahlscheinen (Siegel)</a:t>
            </a:r>
          </a:p>
          <a:p>
            <a:pPr marL="57150" lvl="1" indent="-342900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 dirty="0">
                <a:solidFill>
                  <a:srgbClr val="C00000"/>
                </a:solidFill>
              </a:rPr>
              <a:t>Paket mit unbenutzten Stimmzetteln, jeweils mit Inhaltsangabe! </a:t>
            </a:r>
          </a:p>
          <a:p>
            <a:pPr marL="57150" lvl="1" indent="-342900">
              <a:spcBef>
                <a:spcPts val="12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altLang="de-DE" sz="2000" b="1" dirty="0">
                <a:solidFill>
                  <a:srgbClr val="C00000"/>
                </a:solidFill>
              </a:rPr>
              <a:t>Nachweis über ausgezahltes Erfrischungsgeld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de-DE" altLang="de-DE" sz="20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3E676ED-DDE6-41B0-B5A3-B87E06A7E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404" y="711475"/>
            <a:ext cx="8995834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Abgabe folgender Unterlagen im Rathaus</a:t>
            </a:r>
          </a:p>
        </p:txBody>
      </p:sp>
    </p:spTree>
    <p:extLst>
      <p:ext uri="{BB962C8B-B14F-4D97-AF65-F5344CB8AC3E}">
        <p14:creationId xmlns:p14="http://schemas.microsoft.com/office/powerpoint/2010/main" val="6374830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73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5638894" y="3484209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7512571" y="3387878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4403561" y="3115832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205237" y="747334"/>
            <a:ext cx="9294324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/>
              <a:t>Abschluss Wahlniederschrift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gray">
          <a:xfrm>
            <a:off x="1412814" y="1492435"/>
            <a:ext cx="8532812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altLang="de-DE" sz="4400" b="1" dirty="0">
                <a:solidFill>
                  <a:schemeClr val="hlink"/>
                </a:solidFill>
              </a:rPr>
              <a:t>  </a:t>
            </a:r>
            <a:r>
              <a:rPr lang="de-DE" altLang="de-DE" sz="4400" b="1" u="sng" dirty="0"/>
              <a:t>Bitte beachten: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altLang="de-DE" sz="3200" b="1" dirty="0">
                <a:solidFill>
                  <a:srgbClr val="FF0000"/>
                </a:solidFill>
              </a:rPr>
              <a:t>	</a:t>
            </a:r>
            <a:r>
              <a:rPr lang="de-DE" altLang="de-DE" sz="3200" b="1" dirty="0">
                <a:solidFill>
                  <a:srgbClr val="C00000"/>
                </a:solidFill>
              </a:rPr>
              <a:t>Unterzeichnen der Niederschrift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altLang="de-DE" sz="3200" b="1" dirty="0">
                <a:solidFill>
                  <a:srgbClr val="C00000"/>
                </a:solidFill>
              </a:rPr>
              <a:t>	von </a:t>
            </a:r>
            <a:r>
              <a:rPr lang="de-DE" altLang="de-DE" sz="3200" b="1" u="sng" dirty="0">
                <a:solidFill>
                  <a:srgbClr val="C00000"/>
                </a:solidFill>
              </a:rPr>
              <a:t>ALLEN</a:t>
            </a:r>
            <a:r>
              <a:rPr lang="de-DE" altLang="de-DE" sz="3200" b="1" dirty="0">
                <a:solidFill>
                  <a:srgbClr val="C00000"/>
                </a:solidFill>
              </a:rPr>
              <a:t> Mitgliedern des Wahlvorstandes!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4400" b="1" dirty="0">
              <a:solidFill>
                <a:schemeClr val="hlink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2400" dirty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de-DE" altLang="de-DE" sz="2200" dirty="0"/>
          </a:p>
        </p:txBody>
      </p:sp>
      <p:pic>
        <p:nvPicPr>
          <p:cNvPr id="19" name="Grafik 18"/>
          <p:cNvPicPr/>
          <p:nvPr/>
        </p:nvPicPr>
        <p:blipFill>
          <a:blip r:embed="rId5"/>
          <a:stretch>
            <a:fillRect/>
          </a:stretch>
        </p:blipFill>
        <p:spPr>
          <a:xfrm>
            <a:off x="7308181" y="3059569"/>
            <a:ext cx="3191380" cy="238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65844"/>
      </p:ext>
    </p:extLst>
  </p:cSld>
  <p:clrMapOvr>
    <a:masterClrMapping/>
  </p:clrMapOvr>
  <p:transition spd="med">
    <p:pull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74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 flipV="1">
            <a:off x="3145548" y="1067493"/>
            <a:ext cx="79533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571470" y="689742"/>
            <a:ext cx="8994929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700" b="1"/>
              <a:t>Fragen?</a:t>
            </a:r>
            <a:r>
              <a:rPr lang="de-DE" altLang="de-DE" sz="17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38" y="1458452"/>
            <a:ext cx="4169229" cy="41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95332"/>
      </p:ext>
    </p:extLst>
  </p:cSld>
  <p:clrMapOvr>
    <a:masterClrMapping/>
  </p:clrMapOvr>
  <p:transition spd="med">
    <p:pul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75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003472" y="1517102"/>
            <a:ext cx="8208962" cy="3527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4400" b="1" dirty="0"/>
              <a:t>BRIEFWAHL</a:t>
            </a:r>
            <a:br>
              <a:rPr lang="de-DE" altLang="de-DE" sz="4400" b="1" dirty="0"/>
            </a:br>
            <a:r>
              <a:rPr lang="de-DE" altLang="de-DE" sz="4400" b="1" dirty="0"/>
              <a:t>BESONDERHEITEN</a:t>
            </a:r>
          </a:p>
        </p:txBody>
      </p:sp>
    </p:spTree>
    <p:extLst>
      <p:ext uri="{BB962C8B-B14F-4D97-AF65-F5344CB8AC3E}">
        <p14:creationId xmlns:p14="http://schemas.microsoft.com/office/powerpoint/2010/main" val="3401163615"/>
      </p:ext>
    </p:extLst>
  </p:cSld>
  <p:clrMapOvr>
    <a:masterClrMapping/>
  </p:clrMapOvr>
  <p:transition spd="med">
    <p:pull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76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07953" y="334324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704767" y="1284475"/>
            <a:ext cx="8137525" cy="1655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3600" b="1" dirty="0"/>
              <a:t>TREFFPUNKT BRIEFWAHLVORSTAND</a:t>
            </a:r>
            <a:endParaRPr lang="de-DE" altLang="de-DE" sz="42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952564" y="3053438"/>
            <a:ext cx="799306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5400" b="1" dirty="0">
                <a:solidFill>
                  <a:srgbClr val="C00000"/>
                </a:solidFill>
              </a:rPr>
              <a:t>am Wahltag</a:t>
            </a:r>
            <a:br>
              <a:rPr lang="de-DE" altLang="de-DE" sz="5400" b="1" u="sng" dirty="0"/>
            </a:br>
            <a:r>
              <a:rPr lang="de-DE" altLang="de-DE" sz="5400" b="1" dirty="0">
                <a:solidFill>
                  <a:srgbClr val="C00000"/>
                </a:solidFill>
              </a:rPr>
              <a:t>um 16.00 Uhr</a:t>
            </a:r>
          </a:p>
          <a:p>
            <a:pPr algn="ctr" eaLnBrk="1" hangingPunct="1"/>
            <a:r>
              <a:rPr lang="de-DE" altLang="de-DE" sz="3600" b="1" dirty="0"/>
              <a:t>Rathaus (Sitzungssaal Besprechungszimmer BGM)</a:t>
            </a:r>
          </a:p>
        </p:txBody>
      </p:sp>
    </p:spTree>
    <p:extLst>
      <p:ext uri="{BB962C8B-B14F-4D97-AF65-F5344CB8AC3E}">
        <p14:creationId xmlns:p14="http://schemas.microsoft.com/office/powerpoint/2010/main" val="2600894185"/>
      </p:ext>
    </p:extLst>
  </p:cSld>
  <p:clrMapOvr>
    <a:masterClrMapping/>
  </p:clrMapOvr>
  <p:transition spd="med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77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07953" y="334324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891A3019-161E-431D-867F-6A2E13C53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714" y="747334"/>
            <a:ext cx="9598740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Briefwahlvorstände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C44E92-20F5-E57C-15D9-AEA928807EB5}"/>
              </a:ext>
            </a:extLst>
          </p:cNvPr>
          <p:cNvSpPr txBox="1"/>
          <p:nvPr/>
        </p:nvSpPr>
        <p:spPr>
          <a:xfrm>
            <a:off x="999979" y="2630664"/>
            <a:ext cx="103717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es wurden 6 Briefwahllokale gebildet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4 Briefwahlvorstände werden im Sitzungssaal ausgezählt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2 Briefwahlvorstände werden im Besprechungszimmer Bürgermeister ausgezählt</a:t>
            </a:r>
          </a:p>
        </p:txBody>
      </p:sp>
    </p:spTree>
    <p:extLst>
      <p:ext uri="{BB962C8B-B14F-4D97-AF65-F5344CB8AC3E}">
        <p14:creationId xmlns:p14="http://schemas.microsoft.com/office/powerpoint/2010/main" val="1591795683"/>
      </p:ext>
    </p:extLst>
  </p:cSld>
  <p:clrMapOvr>
    <a:masterClrMapping/>
  </p:clrMapOvr>
  <p:transition spd="med">
    <p:pull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78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842829" y="1919912"/>
            <a:ext cx="8208962" cy="28082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4800" b="1" dirty="0"/>
              <a:t>ARBEITEN VOR BEGINN DER AUSZÄHLUNG</a:t>
            </a:r>
          </a:p>
        </p:txBody>
      </p:sp>
    </p:spTree>
    <p:extLst>
      <p:ext uri="{BB962C8B-B14F-4D97-AF65-F5344CB8AC3E}">
        <p14:creationId xmlns:p14="http://schemas.microsoft.com/office/powerpoint/2010/main" val="3066073247"/>
      </p:ext>
    </p:extLst>
  </p:cSld>
  <p:clrMapOvr>
    <a:masterClrMapping/>
  </p:clrMapOvr>
  <p:transition spd="med">
    <p:pull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79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009714" y="747334"/>
            <a:ext cx="9598740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Arbeiten vor Beginn der Auszählung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226825" y="2376149"/>
            <a:ext cx="9884276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7188" indent="-357188" eaLnBrk="1" hangingPunct="1"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Aushang der Wahlbekanntmachung</a:t>
            </a:r>
          </a:p>
          <a:p>
            <a:pPr marL="357188" indent="-357188" eaLnBrk="1" hangingPunct="1"/>
            <a:endParaRPr lang="de-DE" altLang="de-DE" sz="2400" b="1" dirty="0">
              <a:solidFill>
                <a:srgbClr val="C00000"/>
              </a:solidFill>
            </a:endParaRPr>
          </a:p>
          <a:p>
            <a:pPr marL="357188" indent="-357188" eaLnBrk="1" hangingPunct="1"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Auszählungsraum kennzeichnen </a:t>
            </a:r>
          </a:p>
          <a:p>
            <a:pPr eaLnBrk="1" hangingPunct="1"/>
            <a:endParaRPr lang="de-DE" altLang="de-DE" sz="2400" b="1" dirty="0">
              <a:solidFill>
                <a:srgbClr val="C00000"/>
              </a:solidFill>
            </a:endParaRPr>
          </a:p>
          <a:p>
            <a:pPr marL="357188" indent="-357188" eaLnBrk="1" hangingPunct="1"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Überzeugen ob Wahlurne leer, aufstellen, versiegeln</a:t>
            </a:r>
          </a:p>
          <a:p>
            <a:pPr marL="357188" indent="-357188" eaLnBrk="1" hangingPunct="1"/>
            <a:endParaRPr lang="de-DE" altLang="de-DE" sz="2400" b="1" dirty="0">
              <a:solidFill>
                <a:srgbClr val="C00000"/>
              </a:solidFill>
            </a:endParaRPr>
          </a:p>
          <a:p>
            <a:pPr marL="449263" indent="-449263" eaLnBrk="1" hangingPunct="1"/>
            <a:r>
              <a:rPr lang="de-DE" altLang="de-DE" sz="2400" b="1" dirty="0">
                <a:solidFill>
                  <a:srgbClr val="C00000"/>
                </a:solidFill>
              </a:rPr>
              <a:t>• 	Briefwahlvorsteher sorgen für Ordnung im Briefwahllokal</a:t>
            </a:r>
          </a:p>
          <a:p>
            <a:pPr marL="357188" indent="-357188" eaLnBrk="1" hangingPunct="1"/>
            <a:endParaRPr lang="de-DE" altLang="de-DE" sz="2400" b="1" dirty="0">
              <a:solidFill>
                <a:srgbClr val="C00000"/>
              </a:solidFill>
            </a:endParaRPr>
          </a:p>
          <a:p>
            <a:pPr eaLnBrk="1" hangingPunct="1"/>
            <a:endParaRPr lang="de-DE" altLang="de-DE" sz="2400" b="1" dirty="0">
              <a:solidFill>
                <a:srgbClr val="C00000"/>
              </a:solidFill>
            </a:endParaRPr>
          </a:p>
          <a:p>
            <a:pPr eaLnBrk="1" hangingPunct="1"/>
            <a:endParaRPr lang="de-DE" altLang="de-DE" sz="1500" b="1" dirty="0">
              <a:solidFill>
                <a:schemeClr val="hlink"/>
              </a:solidFill>
            </a:endParaRPr>
          </a:p>
          <a:p>
            <a:pPr eaLnBrk="1" hangingPunct="1"/>
            <a:endParaRPr lang="de-DE" altLang="de-DE" sz="1500" b="1" dirty="0">
              <a:solidFill>
                <a:schemeClr val="hlink"/>
              </a:solidFill>
            </a:endParaRPr>
          </a:p>
          <a:p>
            <a:pPr eaLnBrk="1" hangingPunct="1"/>
            <a:endParaRPr lang="de-DE" altLang="de-DE" sz="1500" b="1" dirty="0">
              <a:solidFill>
                <a:schemeClr val="hlink"/>
              </a:solidFill>
            </a:endParaRPr>
          </a:p>
          <a:p>
            <a:pPr eaLnBrk="1" hangingPunct="1"/>
            <a:endParaRPr lang="de-DE" altLang="de-DE" sz="1500" b="1" dirty="0">
              <a:solidFill>
                <a:schemeClr val="hlink"/>
              </a:solidFill>
            </a:endParaRPr>
          </a:p>
          <a:p>
            <a:pPr eaLnBrk="1" hangingPunct="1"/>
            <a:endParaRPr lang="de-DE" altLang="de-DE" sz="1400" b="1" dirty="0">
              <a:solidFill>
                <a:schemeClr val="hlink"/>
              </a:solidFill>
            </a:endParaRPr>
          </a:p>
          <a:p>
            <a:pPr eaLnBrk="1" hangingPunct="1">
              <a:buFontTx/>
              <a:buChar char="•"/>
            </a:pPr>
            <a:endParaRPr lang="de-DE" altLang="de-DE" sz="1400" b="1" dirty="0">
              <a:solidFill>
                <a:schemeClr val="hlink"/>
              </a:solidFill>
            </a:endParaRPr>
          </a:p>
          <a:p>
            <a:pPr eaLnBrk="1" hangingPunct="1"/>
            <a:endParaRPr lang="de-DE" altLang="de-DE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49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8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87061" y="1407833"/>
            <a:ext cx="8208963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u="sng" dirty="0"/>
              <a:t>ZUSAMMENSETZUNG DES WAHLVORSTANDES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087061" y="2266751"/>
            <a:ext cx="8208963" cy="34607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600" b="1" dirty="0"/>
              <a:t>Gemeinde</a:t>
            </a:r>
            <a:endParaRPr lang="de-DE" altLang="de-DE" sz="1600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087060" y="3274814"/>
            <a:ext cx="3198677" cy="576262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500" dirty="0"/>
              <a:t>Wahlvorsteher/Briefwahlvorsteher und ihre Stellvertretung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552686" y="3274814"/>
            <a:ext cx="2949575" cy="576262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600" dirty="0"/>
              <a:t>Beisitzer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285737" y="3274814"/>
            <a:ext cx="2276611" cy="576262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600" dirty="0"/>
              <a:t>Schriftführer und Stellvertretung 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960299" y="2769988"/>
            <a:ext cx="2592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600" dirty="0"/>
              <a:t>beruft / bestellt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418963" y="4513064"/>
            <a:ext cx="3816350" cy="346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600" b="1" dirty="0">
                <a:solidFill>
                  <a:srgbClr val="C00000"/>
                </a:solidFill>
              </a:rPr>
              <a:t>Wahlvorstand</a:t>
            </a:r>
            <a:endParaRPr lang="de-DE" altLang="de-DE" sz="1600" dirty="0">
              <a:solidFill>
                <a:srgbClr val="C00000"/>
              </a:solidFill>
            </a:endParaRPr>
          </a:p>
        </p:txBody>
      </p:sp>
      <p:sp>
        <p:nvSpPr>
          <p:cNvPr id="20" name="AutoShape 18"/>
          <p:cNvSpPr>
            <a:spLocks/>
          </p:cNvSpPr>
          <p:nvPr/>
        </p:nvSpPr>
        <p:spPr bwMode="auto">
          <a:xfrm rot="16200000">
            <a:off x="6004081" y="-216892"/>
            <a:ext cx="504825" cy="8640762"/>
          </a:xfrm>
          <a:prstGeom prst="leftBrace">
            <a:avLst>
              <a:gd name="adj1" fmla="val 14263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3230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8" grpId="0"/>
      <p:bldP spid="19" grpId="0" animBg="1"/>
      <p:bldP spid="2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80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13902" y="711758"/>
            <a:ext cx="9310071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Arbeiten vor Beginn der Auszählung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92F95AD-65BE-4F68-AF2D-572831CC5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6280" y="1329543"/>
            <a:ext cx="80645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Übergebene Wahlbriefe: </a:t>
            </a: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zählen</a:t>
            </a: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ggf. aussondern</a:t>
            </a: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de-DE" alt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Anzahl eintragen in Niederschrift (2.3 )</a:t>
            </a:r>
          </a:p>
        </p:txBody>
      </p:sp>
      <p:sp>
        <p:nvSpPr>
          <p:cNvPr id="18" name="Line 12">
            <a:extLst>
              <a:ext uri="{FF2B5EF4-FFF2-40B4-BE49-F238E27FC236}">
                <a16:creationId xmlns:a16="http://schemas.microsoft.com/office/drawing/2014/main" id="{09608964-C417-4624-B618-7D9A914C9D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286" y="3907435"/>
            <a:ext cx="4021024" cy="141902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F66B8AAC-10F3-46BE-B242-4C646198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02" y="1275254"/>
            <a:ext cx="3177466" cy="22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8D3AF77F-296F-4ABC-B42A-6A63DD79B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805" y="4182418"/>
            <a:ext cx="2202168" cy="216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DB15D18E-9B02-4E92-8A1D-B087DDAEA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436" y="3591387"/>
            <a:ext cx="8064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 danach öffnen:</a:t>
            </a:r>
            <a:endParaRPr lang="de-DE" altLang="de-D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44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81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09713" y="681412"/>
            <a:ext cx="9565153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Muster Wahlbrief und Inhalt inkl. Wahlschein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80D040-F86B-479E-98A2-E2E5D02AC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714" y="1265682"/>
            <a:ext cx="3453912" cy="4761291"/>
          </a:xfrm>
          <a:prstGeom prst="rect">
            <a:avLst/>
          </a:prstGeom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804C97E7-5D33-4EE9-88F5-2679822D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714" y="1898766"/>
            <a:ext cx="129652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700" b="1" dirty="0"/>
              <a:t>Herrn</a:t>
            </a:r>
          </a:p>
          <a:p>
            <a:pPr eaLnBrk="1" hangingPunct="1"/>
            <a:r>
              <a:rPr lang="de-DE" altLang="de-DE" sz="700" b="1" dirty="0"/>
              <a:t>Herbert Musterwahl</a:t>
            </a:r>
          </a:p>
          <a:p>
            <a:pPr eaLnBrk="1" hangingPunct="1"/>
            <a:r>
              <a:rPr lang="de-DE" altLang="de-DE" sz="700" b="1" dirty="0"/>
              <a:t>Bundestagsstraße 21</a:t>
            </a:r>
          </a:p>
          <a:p>
            <a:pPr eaLnBrk="1" hangingPunct="1"/>
            <a:r>
              <a:rPr lang="de-DE" altLang="de-DE" sz="700" b="1" dirty="0"/>
              <a:t>88800 Musterort</a:t>
            </a:r>
          </a:p>
        </p:txBody>
      </p:sp>
      <p:pic>
        <p:nvPicPr>
          <p:cNvPr id="6" name="Grafik 5" descr="Ein Bild, das Text, Aufdruck, Papier, Briefumschlag enthält.&#10;&#10;Automatisch generierte Beschreibung">
            <a:extLst>
              <a:ext uri="{FF2B5EF4-FFF2-40B4-BE49-F238E27FC236}">
                <a16:creationId xmlns:a16="http://schemas.microsoft.com/office/drawing/2014/main" id="{E0708288-BEC9-64E0-1C25-699BD90AA4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24" y="1177688"/>
            <a:ext cx="3684399" cy="51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6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82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13902" y="711758"/>
            <a:ext cx="9310071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Arbeiten vor Beginn der Auszählung – Prüfen des Wahlscheins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6C64D37-F4D6-41C7-B50B-23AAC407D520}"/>
              </a:ext>
            </a:extLst>
          </p:cNvPr>
          <p:cNvSpPr txBox="1"/>
          <p:nvPr/>
        </p:nvSpPr>
        <p:spPr>
          <a:xfrm>
            <a:off x="6814648" y="4834453"/>
            <a:ext cx="3673475" cy="646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b="1" dirty="0">
                <a:latin typeface="Arial" charset="0"/>
              </a:rPr>
              <a:t>Versicherung an Eides statt unterschrieben?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DA6B670-5F86-4612-B3D3-5F1275F33768}"/>
              </a:ext>
            </a:extLst>
          </p:cNvPr>
          <p:cNvSpPr txBox="1"/>
          <p:nvPr/>
        </p:nvSpPr>
        <p:spPr>
          <a:xfrm>
            <a:off x="6847985" y="1700491"/>
            <a:ext cx="3673475" cy="738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tabLst>
                <a:tab pos="360363" algn="l"/>
              </a:tabLst>
              <a:defRPr/>
            </a:pPr>
            <a:r>
              <a:rPr lang="de-DE" b="1" dirty="0">
                <a:latin typeface="Arial" charset="0"/>
              </a:rPr>
              <a:t>Stimmberechtigung?</a:t>
            </a:r>
          </a:p>
          <a:p>
            <a:pPr>
              <a:tabLst>
                <a:tab pos="360363" algn="l"/>
              </a:tabLst>
              <a:defRPr/>
            </a:pPr>
            <a:endParaRPr lang="de-DE" sz="1200" dirty="0">
              <a:latin typeface="Arial" charset="0"/>
            </a:endParaRPr>
          </a:p>
          <a:p>
            <a:pPr>
              <a:tabLst>
                <a:tab pos="360363" algn="l"/>
              </a:tabLst>
              <a:defRPr/>
            </a:pPr>
            <a:r>
              <a:rPr lang="de-DE" sz="1200" dirty="0">
                <a:latin typeface="Arial" charset="0"/>
              </a:rPr>
              <a:t>ausgestellt im Markt Eggolsheim?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16075B8-5C3B-48A3-89FB-AD4990EF9D03}"/>
              </a:ext>
            </a:extLst>
          </p:cNvPr>
          <p:cNvSpPr txBox="1"/>
          <p:nvPr/>
        </p:nvSpPr>
        <p:spPr>
          <a:xfrm>
            <a:off x="6847985" y="3411815"/>
            <a:ext cx="367347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b="1" dirty="0">
                <a:latin typeface="Arial" charset="0"/>
              </a:rPr>
              <a:t>Wahlscheine sammeln!</a:t>
            </a:r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C7D05B38-9BCB-4119-B5B5-EDFBD45B0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8197" y="2438678"/>
            <a:ext cx="0" cy="9128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de-DE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id="{22294B37-449A-4331-B98F-19FD14B588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48197" y="3842959"/>
            <a:ext cx="0" cy="919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87F333D-3E16-4806-BE5B-E6E1179A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728" y="1271138"/>
            <a:ext cx="3696259" cy="5095371"/>
          </a:xfrm>
          <a:prstGeom prst="rect">
            <a:avLst/>
          </a:prstGeom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1097A7CD-B463-40CD-9712-D28E0CD98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262" y="1987212"/>
            <a:ext cx="1387499" cy="534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700" b="1" dirty="0"/>
              <a:t>Herrn</a:t>
            </a:r>
          </a:p>
          <a:p>
            <a:pPr eaLnBrk="1" hangingPunct="1"/>
            <a:r>
              <a:rPr lang="de-DE" altLang="de-DE" sz="700" b="1" dirty="0"/>
              <a:t>Herbert Musterwahl</a:t>
            </a:r>
          </a:p>
          <a:p>
            <a:pPr eaLnBrk="1" hangingPunct="1"/>
            <a:r>
              <a:rPr lang="de-DE" altLang="de-DE" sz="700" b="1" dirty="0"/>
              <a:t>Bundestagsstraße 21</a:t>
            </a:r>
          </a:p>
          <a:p>
            <a:pPr eaLnBrk="1" hangingPunct="1"/>
            <a:r>
              <a:rPr lang="de-DE" altLang="de-DE" sz="700" b="1" dirty="0"/>
              <a:t>88800 Musterort</a:t>
            </a:r>
          </a:p>
        </p:txBody>
      </p:sp>
      <p:sp>
        <p:nvSpPr>
          <p:cNvPr id="20" name="Line 11">
            <a:extLst>
              <a:ext uri="{FF2B5EF4-FFF2-40B4-BE49-F238E27FC236}">
                <a16:creationId xmlns:a16="http://schemas.microsoft.com/office/drawing/2014/main" id="{EC6363D8-0D3C-4D69-85D7-7A2E052149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19953" y="1517102"/>
            <a:ext cx="4128032" cy="5783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D302AA0C-1707-4CEC-AFA9-DE04AEEDCB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2353" y="5133242"/>
            <a:ext cx="3942295" cy="242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2516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19" grpId="0" animBg="1"/>
      <p:bldP spid="20" grpId="0" animBg="1"/>
      <p:bldP spid="2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83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13902" y="711758"/>
            <a:ext cx="9310071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Arbeiten vor Beginn der Auszählung - Problemfälle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95E835D4-3F37-466B-B37C-6C1E45E78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27" y="1692730"/>
            <a:ext cx="7993063" cy="3365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Der Wahlbrief enthält nur den Stimmzettelumschlag, aber keinen Wahlschein.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2A16AFFA-4C21-48E5-8EE1-78F434B87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564" y="2081669"/>
            <a:ext cx="7993062" cy="9477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Folge: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      Der Wahlbrief ist zurückzuweisen und auszusondern. </a:t>
            </a:r>
          </a:p>
          <a:p>
            <a:pPr>
              <a:spcBef>
                <a:spcPct val="50000"/>
              </a:spcBef>
              <a:tabLst>
                <a:tab pos="809625" algn="l"/>
              </a:tabLst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Beachte: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	Der Stimmzettelumschlag darf keinesfalls geöffnet werden, um nachzusehen, 		ob vielleicht der Wahlschein darin enthalten ist. 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DDBE3750-6157-4647-B3DE-20AB70123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27" y="3289755"/>
            <a:ext cx="7993063" cy="3365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Der Wahlbrief enthält mehrere Wahlscheine</a:t>
            </a: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42EAD024-293B-42E0-A854-BD449EE69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189" y="3727906"/>
            <a:ext cx="7993062" cy="10779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Folge: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	Enthält der Wahlbrief daneben nur einen Stimmzettelumschlag, so ist er 	zurückzuweisen, enthält er dagegen ebenso viele Stimmzettelumschläge wie 	Wahlscheine, so können diese Stimmvergaben insgesamt als gültig behandelt 	werden.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E4FF6042-673D-40FA-884C-5D6A30A4E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27" y="4902656"/>
            <a:ext cx="7993063" cy="33972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Der Wahlbrief enthält keinen oder keinen amtlichen Stimmzettelumschlag.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1692C66E-0E27-4FC7-BC66-89DDA2B14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177" y="5390018"/>
            <a:ext cx="7993063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Folge: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	Der Wahlbrief ist zurückzuweisen und auszusondern</a:t>
            </a:r>
            <a:r>
              <a:rPr lang="de-DE" altLang="de-DE" sz="1600" dirty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58990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84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13902" y="711758"/>
            <a:ext cx="9310071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Arbeiten vor Beginn der Auszählung - Problemfälle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EC0ABD18-3451-4D98-B042-E5880CD81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251" y="1705693"/>
            <a:ext cx="7993062" cy="3365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Der Wahlbrief enthält mehrere Stimmzettelumschläge.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606ACBA0-64FE-42F0-9070-9BA5569F9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689" y="2050181"/>
            <a:ext cx="7993063" cy="581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Folge: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	Es kommt darauf an, ob nur ein Wahlschein (dann Zurückweisung) oder 	entsprechend viele Wahlscheine beigefügt sind (dann Zulassung). </a:t>
            </a: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94AD7792-434F-48ED-A981-4EBAB01F2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251" y="2840755"/>
            <a:ext cx="7993062" cy="33813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Die eidesstattliche Versicherung auf dem Wahlschein ist nicht  ausgefüllt.</a:t>
            </a: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138655C2-83FC-4AB4-9878-252F6BF1A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177" y="3174131"/>
            <a:ext cx="8066087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Folge: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	</a:t>
            </a: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Fehlt 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die Versicherung </a:t>
            </a: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ganz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, so ist der Wahlbrief zurückzuweisen; fehlt dagegen 	nur </a:t>
            </a: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ein Teil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(z.B. der Vorname des Wählers oder die Angabe des Ortes bzw. des 	Datums), ist dies </a:t>
            </a: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unschädlich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. </a:t>
            </a: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B5509969-3D0A-41B5-B314-91F7CD3E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01" y="4256805"/>
            <a:ext cx="7993062" cy="3365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Stimmzettel liegen außerhalb des Stimmzettelumschlags im Wahlbrief</a:t>
            </a: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AA126EC4-4710-446D-A92C-4C5288FE8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289" y="4634631"/>
            <a:ext cx="7993063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Folge: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	Der Wahlbrief ist insgesamt zurückzuweisen und auszusondern, unabhängig 	davon, ob alle Stimmzettel oder nur ein Teil von ihnen außerhalb des 	Stimmzettelumschlags liegen.</a:t>
            </a:r>
          </a:p>
        </p:txBody>
      </p:sp>
    </p:spTree>
    <p:extLst>
      <p:ext uri="{BB962C8B-B14F-4D97-AF65-F5344CB8AC3E}">
        <p14:creationId xmlns:p14="http://schemas.microsoft.com/office/powerpoint/2010/main" val="3393860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85</a:t>
            </a:fld>
            <a:endParaRPr lang="de-DE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13902" y="711758"/>
            <a:ext cx="9310071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Arbeiten vor Beginn der Auszählung - Problemfälle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5DC1E86A-44FE-40D8-A240-64A16EF03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405" y="1595362"/>
            <a:ext cx="7993063" cy="3365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Nur der Stimmzettelumschlag ist nicht verschlossen.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01493601-85E7-4B4B-9387-C688CC9B7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217" y="1998587"/>
            <a:ext cx="7993062" cy="338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Folge: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	Unschädlich, der Stimmzettelumschlag darf also in die Wahlurne gelegt werden.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6D93E180-142C-4A29-9264-DD4414DFE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755" y="2431975"/>
            <a:ext cx="7993063" cy="3365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Weder der Wahlbriefumschlag noch der Stimmzettelumschlag ist verschlossen.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7E7E5897-5388-4F06-A6A1-D41CD125F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155" y="2816151"/>
            <a:ext cx="7993063" cy="3381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Folge: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	Der Wahlbrief ist zurückzuweisen (auszusondern).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EAF04DAE-B4A9-406B-857D-7B322B76A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292" y="3240012"/>
            <a:ext cx="7993062" cy="33813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Stimmzettelumschlag enthält einen deutlich fühlbaren Gegenstand.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DC0012A8-6CF9-4D17-8406-23F421E66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967" y="3651176"/>
            <a:ext cx="78613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Folge: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	Der Wahlbrief ist zurückzuweisen und mit seinem gesamten Inhalt 	auszusondern!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E685882-74EF-46DC-8BE2-0980FF5BC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292" y="4283001"/>
            <a:ext cx="7993062" cy="33813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Der Wahlschein ist in einem Verzeichnis für ungültig erklärte Wahlscheine aufgeführt.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A7362416-30B3-4C62-8315-611BA29A7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080" y="4621137"/>
            <a:ext cx="799306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solidFill>
                  <a:schemeClr val="tx1"/>
                </a:solidFill>
                <a:latin typeface="+mn-lt"/>
              </a:rPr>
              <a:t>Folge:</a:t>
            </a:r>
            <a:r>
              <a:rPr lang="de-DE" altLang="de-DE" sz="1600" dirty="0">
                <a:solidFill>
                  <a:schemeClr val="tx1"/>
                </a:solidFill>
                <a:latin typeface="+mn-lt"/>
              </a:rPr>
              <a:t> 	Der Wahlbrief ist zurückzuweisen.</a:t>
            </a:r>
          </a:p>
          <a:p>
            <a:pPr eaLnBrk="1" hangingPunct="1">
              <a:spcBef>
                <a:spcPct val="50000"/>
              </a:spcBef>
              <a:defRPr/>
            </a:pPr>
            <a:endParaRPr lang="de-DE" altLang="de-DE" sz="16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06264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3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86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5963354" y="324220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2854344" y="297016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169103" y="700143"/>
            <a:ext cx="9456563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b="1" dirty="0"/>
              <a:t>Zurückweisungsgründe rote Wahlbriefe: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409ED819-07B5-480D-B58D-DCCB05962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969" y="5411021"/>
            <a:ext cx="39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5. Unterschrift Wahlvorsteher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2B22068A-D716-4EC8-A1E8-CA09F6D62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482" y="4310887"/>
            <a:ext cx="46278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3. Abstimmungsverhältnis eintragen </a:t>
            </a: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07F2AE72-58F4-48CD-ADC3-D29F404A3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705" y="2369189"/>
            <a:ext cx="4728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2. Grund und Entscheidung ankreuzen</a:t>
            </a: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5ADB4B23-E8DE-4150-A216-556B073EB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155" y="5040864"/>
            <a:ext cx="39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4. fortlaufend nummerieren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4A50DECF-8F1A-406F-8E39-F60CD09F0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8366" y="1236195"/>
            <a:ext cx="4728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1463" indent="-271463" eaLnBrk="1" hangingPunct="1"/>
            <a:r>
              <a:rPr lang="de-DE" altLang="de-DE" b="1" dirty="0">
                <a:solidFill>
                  <a:srgbClr val="C00000"/>
                </a:solidFill>
              </a:rPr>
              <a:t>1. Beschlussaufkleber </a:t>
            </a:r>
            <a:r>
              <a:rPr lang="de-DE" altLang="de-DE" b="1" dirty="0">
                <a:solidFill>
                  <a:srgbClr val="FF0000"/>
                </a:solidFill>
              </a:rPr>
              <a:t>ROT</a:t>
            </a:r>
            <a:r>
              <a:rPr lang="de-DE" altLang="de-DE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b="1" dirty="0">
                <a:solidFill>
                  <a:srgbClr val="C00000"/>
                </a:solidFill>
              </a:rPr>
              <a:t>auf Rückseite  des Wahlbriefes anbringen!               </a:t>
            </a:r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71F22B01-4AF4-46A4-AE25-57710EEBE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7069"/>
            <a:ext cx="67246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 6. gesondert der Niederschrift beifügen</a:t>
            </a:r>
          </a:p>
        </p:txBody>
      </p:sp>
      <p:pic>
        <p:nvPicPr>
          <p:cNvPr id="4" name="Grafik 3" descr="Ein Bild, das Text, Screenshot, Software, Zahl enthält.&#10;&#10;Automatisch generierte Beschreibung">
            <a:extLst>
              <a:ext uri="{FF2B5EF4-FFF2-40B4-BE49-F238E27FC236}">
                <a16:creationId xmlns:a16="http://schemas.microsoft.com/office/drawing/2014/main" id="{6E816924-AB03-905E-DBE2-F1F23FEAF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03" y="1122655"/>
            <a:ext cx="5904563" cy="425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74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7943862" y="1661015"/>
            <a:ext cx="28989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/>
              <a:t>Zurückweisungsgründe</a:t>
            </a:r>
            <a:r>
              <a:rPr lang="de-DE" altLang="de-DE" b="1" dirty="0">
                <a:solidFill>
                  <a:srgbClr val="C00000"/>
                </a:solidFill>
              </a:rPr>
              <a:t> in der Wahlniederschrift unter 2.5.3 vermerken!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87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7CC725F5-09BC-450A-B3F6-D8DD60B1B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516" y="711758"/>
            <a:ext cx="9310071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Arbeiten vor Beginn der Auszählung – Aussonderung der Wahlbriefe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449B996-F0EF-4765-99F3-60AE1BA735A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42" y="1496997"/>
            <a:ext cx="5885159" cy="4136172"/>
          </a:xfrm>
          <a:prstGeom prst="rect">
            <a:avLst/>
          </a:prstGeom>
        </p:spPr>
      </p:pic>
      <p:sp>
        <p:nvSpPr>
          <p:cNvPr id="26" name="Line 11">
            <a:extLst>
              <a:ext uri="{FF2B5EF4-FFF2-40B4-BE49-F238E27FC236}">
                <a16:creationId xmlns:a16="http://schemas.microsoft.com/office/drawing/2014/main" id="{16A4D455-55C7-407C-9AF2-C84D658C4C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26501" y="1805553"/>
            <a:ext cx="686123" cy="656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441342" y="3965667"/>
            <a:ext cx="270033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b="1" dirty="0"/>
              <a:t>Achtung!!!</a:t>
            </a:r>
          </a:p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Zurückgewiesene Wahlbriefe sind</a:t>
            </a:r>
          </a:p>
          <a:p>
            <a:pPr algn="ctr" eaLnBrk="1" hangingPunct="1"/>
            <a:r>
              <a:rPr lang="de-DE" altLang="de-DE" b="1" dirty="0">
                <a:solidFill>
                  <a:srgbClr val="C00000"/>
                </a:solidFill>
              </a:rPr>
              <a:t>keine Wähler! Nicht als ungültige Stimmen in Niederschrift eintragen!</a:t>
            </a:r>
          </a:p>
        </p:txBody>
      </p:sp>
    </p:spTree>
    <p:extLst>
      <p:ext uri="{BB962C8B-B14F-4D97-AF65-F5344CB8AC3E}">
        <p14:creationId xmlns:p14="http://schemas.microsoft.com/office/powerpoint/2010/main" val="17663006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animBg="1"/>
      <p:bldP spid="2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88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13902" y="711758"/>
            <a:ext cx="9310071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000" b="1" dirty="0"/>
              <a:t>Arbeiten vor Beginn der Auszählung</a:t>
            </a:r>
          </a:p>
        </p:txBody>
      </p:sp>
      <p:pic>
        <p:nvPicPr>
          <p:cNvPr id="27" name="Grafik 2">
            <a:extLst>
              <a:ext uri="{FF2B5EF4-FFF2-40B4-BE49-F238E27FC236}">
                <a16:creationId xmlns:a16="http://schemas.microsoft.com/office/drawing/2014/main" id="{6E3727A4-4B31-424F-9C1C-77662F452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83" y="3809621"/>
            <a:ext cx="1944688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4">
            <a:extLst>
              <a:ext uri="{FF2B5EF4-FFF2-40B4-BE49-F238E27FC236}">
                <a16:creationId xmlns:a16="http://schemas.microsoft.com/office/drawing/2014/main" id="{764E7EB3-A6B2-4FDD-B31F-433E4BC54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922" y="1795084"/>
            <a:ext cx="7704137" cy="1616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b="1" dirty="0">
                <a:solidFill>
                  <a:schemeClr val="tx1"/>
                </a:solidFill>
                <a:cs typeface="Arial" panose="020B0604020202020204" pitchFamily="34" charset="0"/>
              </a:rPr>
              <a:t>Wahlschein und Stimmzettelumschlag</a:t>
            </a:r>
            <a:br>
              <a:rPr lang="de-DE" altLang="de-DE" b="1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de-DE" altLang="de-DE" b="1" dirty="0">
                <a:solidFill>
                  <a:schemeClr val="tx1"/>
                </a:solidFill>
                <a:cs typeface="Arial" panose="020B0604020202020204" pitchFamily="34" charset="0"/>
              </a:rPr>
              <a:t>in Ordnung?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de-DE" altLang="de-DE" sz="1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dirty="0">
                <a:latin typeface="+mn-lt"/>
              </a:rPr>
              <a:t> 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F7FC89A7-E22F-4FF3-8AA6-4D9507A7F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533" y="3142870"/>
            <a:ext cx="7704138" cy="12461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b="1" dirty="0">
                <a:solidFill>
                  <a:schemeClr val="tx1"/>
                </a:solidFill>
                <a:cs typeface="Arial" panose="020B0604020202020204" pitchFamily="34" charset="0"/>
              </a:rPr>
              <a:t>Stimmzettelumschlag (weiß) in Urne einwerfen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de-DE" altLang="de-DE" sz="1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dirty="0">
                <a:latin typeface="+mn-lt"/>
              </a:rPr>
              <a:t> </a:t>
            </a: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8FAB3E84-A0C3-4645-B25F-7CBA3A4BC0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7321" y="2584071"/>
            <a:ext cx="0" cy="644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0299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89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43478" y="2958885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35DBE4A-0CD6-4C3C-BBBA-62C93E55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897" y="1131003"/>
            <a:ext cx="8208962" cy="2808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4800" b="1" dirty="0"/>
              <a:t>18.00 UHR</a:t>
            </a:r>
          </a:p>
          <a:p>
            <a:pPr algn="ctr" eaLnBrk="1" hangingPunct="1">
              <a:defRPr/>
            </a:pPr>
            <a:r>
              <a:rPr lang="de-DE" altLang="de-DE" sz="4800" b="1" dirty="0"/>
              <a:t>AUSZÄHLUNG</a:t>
            </a:r>
            <a:endParaRPr lang="de-DE" altLang="de-DE" sz="2400" b="1" dirty="0"/>
          </a:p>
        </p:txBody>
      </p:sp>
      <p:pic>
        <p:nvPicPr>
          <p:cNvPr id="16" name="Picture 6" descr="http://www.flughafenfeuerwehr-frankfurt.com/Bilder/18uhr.jpg">
            <a:extLst>
              <a:ext uri="{FF2B5EF4-FFF2-40B4-BE49-F238E27FC236}">
                <a16:creationId xmlns:a16="http://schemas.microsoft.com/office/drawing/2014/main" id="{26D11EE0-70F5-48FD-B546-EE3685CDF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09" y="4088515"/>
            <a:ext cx="21272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54628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63776" y="6413698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949" y="88215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233" y="69305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10139" y="6324956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C024-5A54-4F65-901F-A7C11F2EDD3D}" type="slidenum">
              <a:rPr lang="de-DE" smtClean="0"/>
              <a:t>9</a:t>
            </a:fld>
            <a:endParaRPr lang="de-DE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23780" y="711475"/>
            <a:ext cx="9159553" cy="431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u="sng" dirty="0"/>
              <a:t>AUFGABEN DES WAHLVORSTANDES</a:t>
            </a:r>
            <a:endParaRPr lang="de-DE" altLang="de-DE" sz="1700" b="1" dirty="0">
              <a:latin typeface="Times New Roman" panose="02020603050405020304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492908" y="1810512"/>
            <a:ext cx="6913615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975" indent="-180975" eaLnBrk="1" hangingPunct="1">
              <a:buFont typeface="Arial" panose="020B0604020202020204" pitchFamily="34" charset="0"/>
              <a:buChar char="•"/>
            </a:pPr>
            <a:r>
              <a:rPr lang="de-DE" altLang="de-DE" sz="2400" b="1" u="sng" dirty="0">
                <a:solidFill>
                  <a:srgbClr val="C00000"/>
                </a:solidFill>
              </a:rPr>
              <a:t>ordnungsgemäße</a:t>
            </a:r>
            <a:r>
              <a:rPr lang="de-DE" altLang="de-DE" sz="2400" b="1" dirty="0">
                <a:solidFill>
                  <a:srgbClr val="C00000"/>
                </a:solidFill>
              </a:rPr>
              <a:t> Durchführung der Wahl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de-DE" altLang="de-DE" sz="24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in </a:t>
            </a:r>
            <a:r>
              <a:rPr lang="de-DE" altLang="de-DE" sz="2400" b="1" u="sng" dirty="0">
                <a:solidFill>
                  <a:srgbClr val="C00000"/>
                </a:solidFill>
              </a:rPr>
              <a:t>unparteiischer</a:t>
            </a:r>
            <a:r>
              <a:rPr lang="de-DE" altLang="de-DE" sz="2400" b="1" dirty="0">
                <a:solidFill>
                  <a:srgbClr val="C00000"/>
                </a:solidFill>
              </a:rPr>
              <a:t> Weise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de-DE" altLang="de-DE" sz="24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Verschwiegenheitspflicht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de-DE" altLang="de-DE" sz="24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400" b="1" dirty="0">
                <a:solidFill>
                  <a:srgbClr val="C00000"/>
                </a:solidFill>
              </a:rPr>
              <a:t> Ermittlung und Feststellung </a:t>
            </a:r>
            <a:r>
              <a:rPr lang="de-DE" altLang="de-DE" sz="2400" b="1" u="sng" dirty="0">
                <a:solidFill>
                  <a:srgbClr val="C00000"/>
                </a:solidFill>
              </a:rPr>
              <a:t>Wahlergebnis</a:t>
            </a:r>
          </a:p>
          <a:p>
            <a:pPr eaLnBrk="1" hangingPunct="1"/>
            <a:endParaRPr lang="de-DE" altLang="de-DE" sz="3200" dirty="0">
              <a:solidFill>
                <a:schemeClr val="hlink"/>
              </a:solidFill>
            </a:endParaRPr>
          </a:p>
          <a:p>
            <a:pPr eaLnBrk="1" hangingPunct="1"/>
            <a:endParaRPr lang="de-DE" altLang="de-DE" sz="800" b="1" u="sng" dirty="0">
              <a:solidFill>
                <a:schemeClr val="hlink"/>
              </a:solidFill>
            </a:endParaRPr>
          </a:p>
          <a:p>
            <a:pPr eaLnBrk="1" hangingPunct="1"/>
            <a:endParaRPr lang="de-DE" altLang="de-DE" sz="1600" dirty="0">
              <a:solidFill>
                <a:schemeClr val="hlink"/>
              </a:solidFill>
            </a:endParaRPr>
          </a:p>
          <a:p>
            <a:pPr algn="ctr" eaLnBrk="1" hangingPunct="1"/>
            <a:endParaRPr lang="de-DE" altLang="de-DE" sz="20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95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90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43478" y="2958885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074302" y="745259"/>
            <a:ext cx="9559831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b="1" dirty="0"/>
              <a:t>Auszählung - Entleeren der Wahlurne und Ermittlung Wählerzahl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777471" y="1402162"/>
            <a:ext cx="8856662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9875" indent="-269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ggf. weitere Wahlbriefe bei Gemeinde eingegangen? </a:t>
            </a:r>
          </a:p>
          <a:p>
            <a:pPr>
              <a:buFontTx/>
              <a:buChar char="•"/>
            </a:pPr>
            <a:endParaRPr lang="de-DE" altLang="de-DE" sz="1600" b="1" dirty="0">
              <a:solidFill>
                <a:srgbClr val="C00000"/>
              </a:solidFill>
            </a:endParaRPr>
          </a:p>
          <a:p>
            <a:pPr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ergänzen in Niederschrift (2.4.)</a:t>
            </a:r>
          </a:p>
          <a:p>
            <a:pPr marL="0" indent="0"/>
            <a:endParaRPr lang="de-DE" altLang="de-DE" sz="1600" b="1" dirty="0">
              <a:solidFill>
                <a:srgbClr val="C00000"/>
              </a:solidFill>
            </a:endParaRPr>
          </a:p>
          <a:p>
            <a:pPr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Öffnen und Leeren der Wahlurne</a:t>
            </a:r>
          </a:p>
          <a:p>
            <a:pPr marL="0" indent="0" eaLnBrk="1" hangingPunct="1"/>
            <a:endParaRPr lang="de-DE" altLang="de-DE" sz="1600" b="1" dirty="0">
              <a:solidFill>
                <a:srgbClr val="C00000"/>
              </a:solidFill>
            </a:endParaRPr>
          </a:p>
          <a:p>
            <a:pPr lvl="1">
              <a:buFontTx/>
              <a:buChar char="•"/>
            </a:pPr>
            <a:r>
              <a:rPr lang="de-DE" altLang="de-DE" sz="2000" b="1" dirty="0"/>
              <a:t>Stimmzettelumschläge (weiß) zählen</a:t>
            </a:r>
          </a:p>
          <a:p>
            <a:pPr eaLnBrk="1" hangingPunct="1">
              <a:buFontTx/>
              <a:buChar char="•"/>
            </a:pPr>
            <a:endParaRPr lang="de-DE" altLang="de-DE" sz="1600" b="1" dirty="0"/>
          </a:p>
          <a:p>
            <a:pPr lvl="1">
              <a:buFontTx/>
              <a:buChar char="•"/>
            </a:pPr>
            <a:r>
              <a:rPr lang="de-DE" altLang="de-DE" sz="2000" b="1" dirty="0"/>
              <a:t>Wahlscheine zählen</a:t>
            </a:r>
          </a:p>
          <a:p>
            <a:pPr marL="0" indent="0" eaLnBrk="1" hangingPunct="1"/>
            <a:r>
              <a:rPr lang="de-DE" altLang="de-DE" sz="2000" b="1" dirty="0">
                <a:solidFill>
                  <a:srgbClr val="C00000"/>
                </a:solidFill>
              </a:rPr>
              <a:t> </a:t>
            </a:r>
          </a:p>
          <a:p>
            <a:pPr lvl="1">
              <a:buFontTx/>
              <a:buChar char="•"/>
            </a:pPr>
            <a:r>
              <a:rPr lang="de-DE" altLang="de-DE" sz="2000" b="1" dirty="0"/>
              <a:t>Übereinstimmung? – wenn nicht &gt; Begründung!</a:t>
            </a:r>
          </a:p>
          <a:p>
            <a:pPr marL="0" indent="0"/>
            <a:endParaRPr lang="de-DE" altLang="de-DE" sz="1600" b="1" dirty="0"/>
          </a:p>
          <a:p>
            <a:pPr lvl="1">
              <a:buFontTx/>
              <a:buChar char="•"/>
            </a:pPr>
            <a:r>
              <a:rPr lang="de-DE" altLang="de-DE" sz="2000" b="1" dirty="0"/>
              <a:t>Eintrag in Niederschrift = Zahl der Wähler (3.2)</a:t>
            </a:r>
          </a:p>
          <a:p>
            <a:pPr marL="0" indent="0"/>
            <a:endParaRPr lang="de-DE" altLang="de-DE" sz="1600" b="1" dirty="0">
              <a:solidFill>
                <a:srgbClr val="C00000"/>
              </a:solidFill>
            </a:endParaRPr>
          </a:p>
          <a:p>
            <a:pPr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Stimmzettel aus Stimmzettelumschlägen </a:t>
            </a:r>
            <a:r>
              <a:rPr lang="de-DE" altLang="de-DE" sz="2000" b="1" dirty="0"/>
              <a:t>(weiß) </a:t>
            </a:r>
            <a:r>
              <a:rPr lang="de-DE" altLang="de-DE" sz="2000" b="1" dirty="0">
                <a:solidFill>
                  <a:srgbClr val="C00000"/>
                </a:solidFill>
              </a:rPr>
              <a:t>entnehmen</a:t>
            </a:r>
          </a:p>
          <a:p>
            <a:pPr marL="0" indent="0"/>
            <a:endParaRPr lang="de-DE" altLang="de-DE" sz="1600" b="1" dirty="0">
              <a:solidFill>
                <a:srgbClr val="C00000"/>
              </a:solidFill>
            </a:endParaRPr>
          </a:p>
          <a:p>
            <a:pPr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Start der Auszählung</a:t>
            </a:r>
          </a:p>
          <a:p>
            <a:pPr eaLnBrk="1" hangingPunct="1"/>
            <a:r>
              <a:rPr lang="de-DE" altLang="de-DE" sz="1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01471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91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43478" y="2958885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50283" y="781684"/>
            <a:ext cx="9358450" cy="4375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 b="1" dirty="0"/>
              <a:t>Auszählung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880593" y="1610666"/>
            <a:ext cx="8802901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/>
              <a:t>wie bei der Urnenwahl…</a:t>
            </a:r>
          </a:p>
          <a:p>
            <a:pPr eaLnBrk="1" hangingPunct="1"/>
            <a:endParaRPr lang="de-DE" altLang="de-DE" sz="2000" b="1" dirty="0">
              <a:solidFill>
                <a:srgbClr val="C00000"/>
              </a:solidFill>
            </a:endParaRPr>
          </a:p>
          <a:p>
            <a:pPr marL="801688" indent="-176213"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Ermittlung / Feststellung des Wahlergebnisses</a:t>
            </a:r>
            <a:br>
              <a:rPr lang="de-DE" altLang="de-DE" sz="2000" b="1" dirty="0">
                <a:solidFill>
                  <a:srgbClr val="C00000"/>
                </a:solidFill>
              </a:rPr>
            </a:br>
            <a:endParaRPr lang="de-DE" altLang="de-DE" sz="2000" b="1" dirty="0">
              <a:solidFill>
                <a:srgbClr val="C00000"/>
              </a:solidFill>
            </a:endParaRPr>
          </a:p>
          <a:p>
            <a:pPr marL="801688" indent="-176213"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Beschlussfassung Stimmzettel, die Anlass zu Bedenken geben</a:t>
            </a:r>
          </a:p>
          <a:p>
            <a:pPr marL="801688" indent="-176213" eaLnBrk="1" hangingPunct="1"/>
            <a:endParaRPr lang="de-DE" altLang="de-DE" sz="2000" b="1" dirty="0">
              <a:solidFill>
                <a:srgbClr val="C00000"/>
              </a:solidFill>
            </a:endParaRPr>
          </a:p>
          <a:p>
            <a:pPr marL="801688" indent="-176213"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Übermittlung der Schnellmeldung</a:t>
            </a:r>
          </a:p>
          <a:p>
            <a:pPr marL="625475" eaLnBrk="1" hangingPunct="1"/>
            <a:endParaRPr lang="de-DE" altLang="de-DE" sz="2000" b="1" dirty="0">
              <a:solidFill>
                <a:srgbClr val="C00000"/>
              </a:solidFill>
            </a:endParaRPr>
          </a:p>
          <a:p>
            <a:pPr marL="801688" indent="-176213"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Erstellen einer Niederschrift</a:t>
            </a:r>
          </a:p>
          <a:p>
            <a:pPr marL="625475" eaLnBrk="1" hangingPunct="1"/>
            <a:r>
              <a:rPr lang="de-DE" altLang="de-DE" sz="2000" b="1" dirty="0">
                <a:solidFill>
                  <a:srgbClr val="C00000"/>
                </a:solidFill>
              </a:rPr>
              <a:t> </a:t>
            </a:r>
          </a:p>
          <a:p>
            <a:pPr marL="801688" indent="-176213"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Übergabe der Wahlunterlagen im Rathaus</a:t>
            </a:r>
          </a:p>
        </p:txBody>
      </p:sp>
    </p:spTree>
    <p:extLst>
      <p:ext uri="{BB962C8B-B14F-4D97-AF65-F5344CB8AC3E}">
        <p14:creationId xmlns:p14="http://schemas.microsoft.com/office/powerpoint/2010/main" val="2088187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92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43478" y="2958885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074302" y="745259"/>
            <a:ext cx="9559831" cy="431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b="1" dirty="0"/>
              <a:t>Auszählung – Besonderer Hinweis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F0798917-F554-448D-9638-5CA24E5C4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593" y="1610666"/>
            <a:ext cx="880290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/>
              <a:t>…ist der weiße Stimmzettelumschlag leer</a:t>
            </a:r>
          </a:p>
          <a:p>
            <a:pPr eaLnBrk="1" hangingPunct="1"/>
            <a:endParaRPr lang="de-DE" altLang="de-DE" sz="2000" b="1" dirty="0">
              <a:solidFill>
                <a:srgbClr val="C00000"/>
              </a:solidFill>
            </a:endParaRPr>
          </a:p>
          <a:p>
            <a:pPr marL="801688" indent="-176213"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ist dieser als </a:t>
            </a:r>
            <a:r>
              <a:rPr lang="de-DE" altLang="de-DE" sz="2000" b="1" u="sng" dirty="0">
                <a:solidFill>
                  <a:srgbClr val="C00000"/>
                </a:solidFill>
              </a:rPr>
              <a:t>leerer Stimmzettel </a:t>
            </a:r>
            <a:r>
              <a:rPr lang="de-DE" altLang="de-DE" sz="2000" b="1" dirty="0">
                <a:solidFill>
                  <a:srgbClr val="C00000"/>
                </a:solidFill>
              </a:rPr>
              <a:t>auszuwerten</a:t>
            </a:r>
            <a:br>
              <a:rPr lang="de-DE" altLang="de-DE" sz="2000" b="1" dirty="0">
                <a:solidFill>
                  <a:srgbClr val="C00000"/>
                </a:solidFill>
              </a:rPr>
            </a:br>
            <a:endParaRPr lang="de-DE" altLang="de-DE" sz="2000" b="1" dirty="0">
              <a:solidFill>
                <a:srgbClr val="C00000"/>
              </a:solidFill>
            </a:endParaRPr>
          </a:p>
          <a:p>
            <a:pPr marL="801688" indent="-176213"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ist er bei der Auszählung den ungültigen Stimmen Zwischensumme I oder II zuzuordnen</a:t>
            </a:r>
          </a:p>
          <a:p>
            <a:pPr marL="801688" indent="-176213" eaLnBrk="1" hangingPunct="1"/>
            <a:endParaRPr lang="de-DE" altLang="de-DE" sz="2000" b="1" dirty="0">
              <a:solidFill>
                <a:srgbClr val="C00000"/>
              </a:solidFill>
            </a:endParaRPr>
          </a:p>
          <a:p>
            <a:pPr marL="801688" indent="-176213" eaLnBrk="1" hangingPunct="1">
              <a:buFontTx/>
              <a:buChar char="•"/>
            </a:pPr>
            <a:r>
              <a:rPr lang="de-DE" altLang="de-DE" sz="2000" b="1" dirty="0">
                <a:solidFill>
                  <a:srgbClr val="C00000"/>
                </a:solidFill>
              </a:rPr>
              <a:t> kein Beschluss notwendig</a:t>
            </a:r>
          </a:p>
        </p:txBody>
      </p:sp>
      <p:pic>
        <p:nvPicPr>
          <p:cNvPr id="6" name="Grafik 5" descr="Ein Bild, das Text, Papier, Papierprodukt, Briefumschlag enthält.&#10;&#10;Automatisch generierte Beschreibung">
            <a:extLst>
              <a:ext uri="{FF2B5EF4-FFF2-40B4-BE49-F238E27FC236}">
                <a16:creationId xmlns:a16="http://schemas.microsoft.com/office/drawing/2014/main" id="{8436CAA3-CC8D-8892-8241-000A486AF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76" y="3383491"/>
            <a:ext cx="2519362" cy="22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736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781706" y="6449557"/>
            <a:ext cx="5983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latin typeface="Estrangelo Edessa" panose="03080600000000000000" pitchFamily="66" charset="0"/>
                <a:cs typeface="Estrangelo Edessa" panose="03080600000000000000" pitchFamily="66" charset="0"/>
              </a:rPr>
              <a:t>Bundestagswahl 2025 </a:t>
            </a:r>
            <a:r>
              <a:rPr lang="de-DE" sz="1400" dirty="0">
                <a:latin typeface="Estrangelo Edessa" panose="03080600000000000000" pitchFamily="66" charset="0"/>
                <a:cs typeface="Estrangelo Edessa" panose="03080600000000000000" pitchFamily="66" charset="0"/>
              </a:rPr>
              <a:t>- Wahlhelferschulung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879" y="124074"/>
            <a:ext cx="4117956" cy="717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163" y="105164"/>
            <a:ext cx="887133" cy="858070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>
            <a:off x="528069" y="6360815"/>
            <a:ext cx="10295766" cy="24266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28530" y="6392209"/>
            <a:ext cx="2743200" cy="365125"/>
          </a:xfrm>
        </p:spPr>
        <p:txBody>
          <a:bodyPr/>
          <a:lstStyle/>
          <a:p>
            <a:fld id="{DD24C024-5A54-4F65-901F-A7C11F2EDD3D}" type="slidenum">
              <a:rPr lang="de-DE" smtClean="0"/>
              <a:t>93</a:t>
            </a:fld>
            <a:endParaRPr lang="de-D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gray">
          <a:xfrm>
            <a:off x="1992251" y="963234"/>
            <a:ext cx="79533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295286" y="3507490"/>
            <a:ext cx="251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68963" y="3411159"/>
            <a:ext cx="2520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400" b="1" dirty="0"/>
              <a:t>	</a:t>
            </a:r>
          </a:p>
        </p:txBody>
      </p:sp>
      <p:sp>
        <p:nvSpPr>
          <p:cNvPr id="5" name="Rechteck 4"/>
          <p:cNvSpPr/>
          <p:nvPr/>
        </p:nvSpPr>
        <p:spPr>
          <a:xfrm>
            <a:off x="3059953" y="3139113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697878" y="953162"/>
            <a:ext cx="8820150" cy="129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4000" b="1" dirty="0">
                <a:solidFill>
                  <a:srgbClr val="C00000"/>
                </a:solidFill>
              </a:rPr>
              <a:t>FEIERABEND ! </a:t>
            </a:r>
            <a:br>
              <a:rPr lang="de-DE" altLang="de-DE" sz="2400" b="1" dirty="0"/>
            </a:br>
            <a:r>
              <a:rPr lang="de-DE" altLang="de-DE" sz="2400" b="1" dirty="0"/>
              <a:t>Sie haben die Wahl überstanden…</a:t>
            </a:r>
          </a:p>
        </p:txBody>
      </p:sp>
      <p:pic>
        <p:nvPicPr>
          <p:cNvPr id="20" name="Picture 6" descr="Brotze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07" y="2401432"/>
            <a:ext cx="51244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91062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3406</Words>
  <Application>Microsoft Office PowerPoint</Application>
  <PresentationFormat>Breitbild</PresentationFormat>
  <Paragraphs>1157</Paragraphs>
  <Slides>93</Slides>
  <Notes>92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93</vt:i4>
      </vt:variant>
    </vt:vector>
  </HeadingPairs>
  <TitlesOfParts>
    <vt:vector size="102" baseType="lpstr">
      <vt:lpstr>Aptos Narrow</vt:lpstr>
      <vt:lpstr>Arial</vt:lpstr>
      <vt:lpstr>Calibri</vt:lpstr>
      <vt:lpstr>Calibri Light</vt:lpstr>
      <vt:lpstr>Estrangelo Edessa</vt:lpstr>
      <vt:lpstr>Times New Roman</vt:lpstr>
      <vt:lpstr>Wingdings</vt:lpstr>
      <vt:lpstr>Office Theme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Johannes Götz</dc:creator>
  <cp:lastModifiedBy>Margitta Jachim</cp:lastModifiedBy>
  <cp:revision>404</cp:revision>
  <cp:lastPrinted>2017-03-02T15:44:44Z</cp:lastPrinted>
  <dcterms:created xsi:type="dcterms:W3CDTF">2015-02-18T08:33:49Z</dcterms:created>
  <dcterms:modified xsi:type="dcterms:W3CDTF">2025-02-18T11:10:04Z</dcterms:modified>
</cp:coreProperties>
</file>